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4"/>
  </p:notesMasterIdLst>
  <p:handoutMasterIdLst>
    <p:handoutMasterId r:id="rId15"/>
  </p:handoutMasterIdLst>
  <p:sldIdLst>
    <p:sldId id="643" r:id="rId2"/>
    <p:sldId id="750" r:id="rId3"/>
    <p:sldId id="751" r:id="rId4"/>
    <p:sldId id="759" r:id="rId5"/>
    <p:sldId id="752" r:id="rId6"/>
    <p:sldId id="753" r:id="rId7"/>
    <p:sldId id="763" r:id="rId8"/>
    <p:sldId id="762" r:id="rId9"/>
    <p:sldId id="754" r:id="rId10"/>
    <p:sldId id="756" r:id="rId11"/>
    <p:sldId id="757" r:id="rId12"/>
    <p:sldId id="728" r:id="rId13"/>
  </p:sldIdLst>
  <p:sldSz cx="9906000" cy="6858000" type="A4"/>
  <p:notesSz cx="9926638" cy="6662738"/>
  <p:defaultTextStyle>
    <a:defPPr>
      <a:defRPr lang="en-GB"/>
    </a:defPPr>
    <a:lvl1pPr algn="l" rtl="0" fontAlgn="base">
      <a:spcBef>
        <a:spcPct val="0"/>
      </a:spcBef>
      <a:spcAft>
        <a:spcPct val="0"/>
      </a:spcAft>
      <a:defRPr sz="2800" kern="1200">
        <a:solidFill>
          <a:srgbClr val="0099CC"/>
        </a:solidFill>
        <a:latin typeface="Tahoma" pitchFamily="34" charset="0"/>
        <a:ea typeface="+mn-ea"/>
        <a:cs typeface="+mn-cs"/>
      </a:defRPr>
    </a:lvl1pPr>
    <a:lvl2pPr marL="457200" algn="l" rtl="0" fontAlgn="base">
      <a:spcBef>
        <a:spcPct val="0"/>
      </a:spcBef>
      <a:spcAft>
        <a:spcPct val="0"/>
      </a:spcAft>
      <a:defRPr sz="2800" kern="1200">
        <a:solidFill>
          <a:srgbClr val="0099CC"/>
        </a:solidFill>
        <a:latin typeface="Tahoma" pitchFamily="34" charset="0"/>
        <a:ea typeface="+mn-ea"/>
        <a:cs typeface="+mn-cs"/>
      </a:defRPr>
    </a:lvl2pPr>
    <a:lvl3pPr marL="914400" algn="l" rtl="0" fontAlgn="base">
      <a:spcBef>
        <a:spcPct val="0"/>
      </a:spcBef>
      <a:spcAft>
        <a:spcPct val="0"/>
      </a:spcAft>
      <a:defRPr sz="2800" kern="1200">
        <a:solidFill>
          <a:srgbClr val="0099CC"/>
        </a:solidFill>
        <a:latin typeface="Tahoma" pitchFamily="34" charset="0"/>
        <a:ea typeface="+mn-ea"/>
        <a:cs typeface="+mn-cs"/>
      </a:defRPr>
    </a:lvl3pPr>
    <a:lvl4pPr marL="1371600" algn="l" rtl="0" fontAlgn="base">
      <a:spcBef>
        <a:spcPct val="0"/>
      </a:spcBef>
      <a:spcAft>
        <a:spcPct val="0"/>
      </a:spcAft>
      <a:defRPr sz="2800" kern="1200">
        <a:solidFill>
          <a:srgbClr val="0099CC"/>
        </a:solidFill>
        <a:latin typeface="Tahoma" pitchFamily="34" charset="0"/>
        <a:ea typeface="+mn-ea"/>
        <a:cs typeface="+mn-cs"/>
      </a:defRPr>
    </a:lvl4pPr>
    <a:lvl5pPr marL="1828800" algn="l" rtl="0" fontAlgn="base">
      <a:spcBef>
        <a:spcPct val="0"/>
      </a:spcBef>
      <a:spcAft>
        <a:spcPct val="0"/>
      </a:spcAft>
      <a:defRPr sz="2800" kern="1200">
        <a:solidFill>
          <a:srgbClr val="0099CC"/>
        </a:solidFill>
        <a:latin typeface="Tahoma" pitchFamily="34" charset="0"/>
        <a:ea typeface="+mn-ea"/>
        <a:cs typeface="+mn-cs"/>
      </a:defRPr>
    </a:lvl5pPr>
    <a:lvl6pPr marL="2286000" algn="l" defTabSz="914400" rtl="0" eaLnBrk="1" latinLnBrk="0" hangingPunct="1">
      <a:defRPr sz="2800" kern="1200">
        <a:solidFill>
          <a:srgbClr val="0099CC"/>
        </a:solidFill>
        <a:latin typeface="Tahoma" pitchFamily="34" charset="0"/>
        <a:ea typeface="+mn-ea"/>
        <a:cs typeface="+mn-cs"/>
      </a:defRPr>
    </a:lvl6pPr>
    <a:lvl7pPr marL="2743200" algn="l" defTabSz="914400" rtl="0" eaLnBrk="1" latinLnBrk="0" hangingPunct="1">
      <a:defRPr sz="2800" kern="1200">
        <a:solidFill>
          <a:srgbClr val="0099CC"/>
        </a:solidFill>
        <a:latin typeface="Tahoma" pitchFamily="34" charset="0"/>
        <a:ea typeface="+mn-ea"/>
        <a:cs typeface="+mn-cs"/>
      </a:defRPr>
    </a:lvl7pPr>
    <a:lvl8pPr marL="3200400" algn="l" defTabSz="914400" rtl="0" eaLnBrk="1" latinLnBrk="0" hangingPunct="1">
      <a:defRPr sz="2800" kern="1200">
        <a:solidFill>
          <a:srgbClr val="0099CC"/>
        </a:solidFill>
        <a:latin typeface="Tahoma" pitchFamily="34" charset="0"/>
        <a:ea typeface="+mn-ea"/>
        <a:cs typeface="+mn-cs"/>
      </a:defRPr>
    </a:lvl8pPr>
    <a:lvl9pPr marL="3657600" algn="l" defTabSz="914400" rtl="0" eaLnBrk="1" latinLnBrk="0" hangingPunct="1">
      <a:defRPr sz="2800" kern="1200">
        <a:solidFill>
          <a:srgbClr val="0099CC"/>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F4FC8C"/>
    <a:srgbClr val="99FF33"/>
    <a:srgbClr val="FFFF66"/>
    <a:srgbClr val="0066FF"/>
    <a:srgbClr val="3333CC"/>
    <a:srgbClr val="FF3300"/>
    <a:srgbClr val="000066"/>
    <a:srgbClr val="000099"/>
    <a:srgbClr val="CCE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0" autoAdjust="0"/>
    <p:restoredTop sz="95797" autoAdjust="0"/>
  </p:normalViewPr>
  <p:slideViewPr>
    <p:cSldViewPr snapToGrid="0">
      <p:cViewPr varScale="1">
        <p:scale>
          <a:sx n="82" d="100"/>
          <a:sy n="82" d="100"/>
        </p:scale>
        <p:origin x="-798" y="-84"/>
      </p:cViewPr>
      <p:guideLst>
        <p:guide orient="horz" pos="1902"/>
        <p:guide pos="5068"/>
      </p:guideLst>
    </p:cSldViewPr>
  </p:slideViewPr>
  <p:outlineViewPr>
    <p:cViewPr>
      <p:scale>
        <a:sx n="33" d="100"/>
        <a:sy n="33" d="100"/>
      </p:scale>
      <p:origin x="-780" y="-84"/>
    </p:cViewPr>
    <p:sldLst>
      <p:sld r:id="rId1" collapse="1"/>
      <p:sld r:id="rId2" collapse="1"/>
      <p:sld r:id="rId3" collapse="1"/>
      <p:sld r:id="rId4" collapse="1"/>
    </p:sldLst>
  </p:outlin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79" d="100"/>
          <a:sy n="79" d="100"/>
        </p:scale>
        <p:origin x="-1338" y="-96"/>
      </p:cViewPr>
      <p:guideLst>
        <p:guide orient="horz" pos="2829"/>
        <p:guide pos="195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4.xml"/><Relationship Id="rId1" Type="http://schemas.openxmlformats.org/officeDocument/2006/relationships/slide" Target="slides/slide3.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305300" cy="303213"/>
          </a:xfrm>
          <a:prstGeom prst="rect">
            <a:avLst/>
          </a:prstGeom>
          <a:noFill/>
          <a:ln w="9525">
            <a:noFill/>
            <a:miter lim="800000"/>
            <a:headEnd/>
            <a:tailEnd/>
          </a:ln>
          <a:effectLst/>
        </p:spPr>
        <p:txBody>
          <a:bodyPr vert="horz" wrap="square" lIns="89270" tIns="44635" rIns="89270" bIns="44635" numCol="1" anchor="t" anchorCtr="0" compatLnSpc="1">
            <a:prstTxWarp prst="textNoShape">
              <a:avLst/>
            </a:prstTxWarp>
          </a:bodyPr>
          <a:lstStyle>
            <a:lvl1pPr defTabSz="893763">
              <a:defRPr sz="1000">
                <a:solidFill>
                  <a:srgbClr val="000099"/>
                </a:solidFill>
              </a:defRPr>
            </a:lvl1pPr>
          </a:lstStyle>
          <a:p>
            <a:pPr>
              <a:defRPr/>
            </a:pPr>
            <a:endParaRPr lang="fr-FR"/>
          </a:p>
        </p:txBody>
      </p:sp>
      <p:sp>
        <p:nvSpPr>
          <p:cNvPr id="75779" name="Rectangle 3"/>
          <p:cNvSpPr>
            <a:spLocks noGrp="1" noChangeArrowheads="1"/>
          </p:cNvSpPr>
          <p:nvPr>
            <p:ph type="dt" sz="quarter" idx="1"/>
          </p:nvPr>
        </p:nvSpPr>
        <p:spPr bwMode="auto">
          <a:xfrm>
            <a:off x="5618163" y="0"/>
            <a:ext cx="4306887" cy="303213"/>
          </a:xfrm>
          <a:prstGeom prst="rect">
            <a:avLst/>
          </a:prstGeom>
          <a:noFill/>
          <a:ln w="9525">
            <a:noFill/>
            <a:miter lim="800000"/>
            <a:headEnd/>
            <a:tailEnd/>
          </a:ln>
          <a:effectLst/>
        </p:spPr>
        <p:txBody>
          <a:bodyPr vert="horz" wrap="square" lIns="89270" tIns="44635" rIns="89270" bIns="44635" numCol="1" anchor="t" anchorCtr="0" compatLnSpc="1">
            <a:prstTxWarp prst="textNoShape">
              <a:avLst/>
            </a:prstTxWarp>
          </a:bodyPr>
          <a:lstStyle>
            <a:lvl1pPr algn="r" defTabSz="893763">
              <a:defRPr sz="1000">
                <a:solidFill>
                  <a:srgbClr val="000099"/>
                </a:solidFill>
              </a:defRPr>
            </a:lvl1pPr>
          </a:lstStyle>
          <a:p>
            <a:pPr>
              <a:defRPr/>
            </a:pPr>
            <a:endParaRPr lang="fr-FR"/>
          </a:p>
        </p:txBody>
      </p:sp>
      <p:sp>
        <p:nvSpPr>
          <p:cNvPr id="75780" name="Rectangle 4"/>
          <p:cNvSpPr>
            <a:spLocks noGrp="1" noChangeArrowheads="1"/>
          </p:cNvSpPr>
          <p:nvPr>
            <p:ph type="ftr" sz="quarter" idx="2"/>
          </p:nvPr>
        </p:nvSpPr>
        <p:spPr bwMode="auto">
          <a:xfrm>
            <a:off x="0" y="6323013"/>
            <a:ext cx="4305300" cy="311150"/>
          </a:xfrm>
          <a:prstGeom prst="rect">
            <a:avLst/>
          </a:prstGeom>
          <a:noFill/>
          <a:ln w="9525">
            <a:noFill/>
            <a:miter lim="800000"/>
            <a:headEnd/>
            <a:tailEnd/>
          </a:ln>
          <a:effectLst/>
        </p:spPr>
        <p:txBody>
          <a:bodyPr vert="horz" wrap="square" lIns="89270" tIns="44635" rIns="89270" bIns="44635" numCol="1" anchor="b" anchorCtr="0" compatLnSpc="1">
            <a:prstTxWarp prst="textNoShape">
              <a:avLst/>
            </a:prstTxWarp>
          </a:bodyPr>
          <a:lstStyle>
            <a:lvl1pPr defTabSz="893763">
              <a:defRPr sz="1000">
                <a:solidFill>
                  <a:srgbClr val="000099"/>
                </a:solidFill>
              </a:defRPr>
            </a:lvl1pPr>
          </a:lstStyle>
          <a:p>
            <a:pPr>
              <a:defRPr/>
            </a:pPr>
            <a:endParaRPr lang="fr-FR"/>
          </a:p>
        </p:txBody>
      </p:sp>
      <p:sp>
        <p:nvSpPr>
          <p:cNvPr id="75781" name="Rectangle 5"/>
          <p:cNvSpPr>
            <a:spLocks noGrp="1" noChangeArrowheads="1"/>
          </p:cNvSpPr>
          <p:nvPr>
            <p:ph type="sldNum" sz="quarter" idx="3"/>
          </p:nvPr>
        </p:nvSpPr>
        <p:spPr bwMode="auto">
          <a:xfrm>
            <a:off x="5618163" y="6323013"/>
            <a:ext cx="4306887" cy="311150"/>
          </a:xfrm>
          <a:prstGeom prst="rect">
            <a:avLst/>
          </a:prstGeom>
          <a:noFill/>
          <a:ln w="9525">
            <a:noFill/>
            <a:miter lim="800000"/>
            <a:headEnd/>
            <a:tailEnd/>
          </a:ln>
          <a:effectLst/>
        </p:spPr>
        <p:txBody>
          <a:bodyPr vert="horz" wrap="square" lIns="89270" tIns="44635" rIns="89270" bIns="44635" numCol="1" anchor="b" anchorCtr="0" compatLnSpc="1">
            <a:prstTxWarp prst="textNoShape">
              <a:avLst/>
            </a:prstTxWarp>
          </a:bodyPr>
          <a:lstStyle>
            <a:lvl1pPr algn="r" defTabSz="893763">
              <a:defRPr sz="1000">
                <a:solidFill>
                  <a:srgbClr val="000099"/>
                </a:solidFill>
              </a:defRPr>
            </a:lvl1pPr>
          </a:lstStyle>
          <a:p>
            <a:pPr>
              <a:defRPr/>
            </a:pPr>
            <a:fld id="{7D340078-051C-471B-8EED-A507F497ECE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9926638" cy="6662738"/>
          </a:xfrm>
          <a:prstGeom prst="roundRect">
            <a:avLst>
              <a:gd name="adj" fmla="val 23"/>
            </a:avLst>
          </a:prstGeom>
          <a:solidFill>
            <a:srgbClr val="FFFFFF"/>
          </a:solidFill>
          <a:ln w="9525">
            <a:noFill/>
            <a:round/>
            <a:headEnd/>
            <a:tailEnd/>
          </a:ln>
        </p:spPr>
        <p:txBody>
          <a:bodyPr wrap="none" anchor="ctr"/>
          <a:lstStyle/>
          <a:p>
            <a:pPr>
              <a:defRPr/>
            </a:pPr>
            <a:endParaRPr lang="fr-FR"/>
          </a:p>
        </p:txBody>
      </p:sp>
      <p:sp>
        <p:nvSpPr>
          <p:cNvPr id="3075" name="Rectangle 3"/>
          <p:cNvSpPr txBox="1">
            <a:spLocks noGrp="1" noChangeArrowheads="1"/>
          </p:cNvSpPr>
          <p:nvPr>
            <p:ph type="body" idx="1"/>
          </p:nvPr>
        </p:nvSpPr>
        <p:spPr bwMode="auto">
          <a:xfrm>
            <a:off x="377825" y="3573463"/>
            <a:ext cx="9090025" cy="2749550"/>
          </a:xfrm>
          <a:prstGeom prst="rect">
            <a:avLst/>
          </a:prstGeom>
          <a:noFill/>
          <a:ln w="9525">
            <a:noFill/>
            <a:miter lim="800000"/>
            <a:headEnd/>
            <a:tailEnd/>
          </a:ln>
        </p:spPr>
        <p:txBody>
          <a:bodyPr vert="horz" wrap="square" lIns="89270" tIns="44635" rIns="89270" bIns="44635" numCol="1" anchor="t" anchorCtr="0" compatLnSpc="1">
            <a:prstTxWarp prst="textNoShape">
              <a:avLst/>
            </a:prstTxWarp>
          </a:bodyPr>
          <a:lstStyle/>
          <a:p>
            <a:pPr lvl="0"/>
            <a:endParaRPr lang="fr-FR"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ahoma" pitchFamily="34" charset="0"/>
      <a:defRPr sz="1200" kern="1200">
        <a:solidFill>
          <a:srgbClr val="000000"/>
        </a:solidFill>
        <a:latin typeface="Tahoma" pitchFamily="34"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ahoma" pitchFamily="34" charset="0"/>
      <a:defRPr sz="1200" kern="1200">
        <a:solidFill>
          <a:srgbClr val="000000"/>
        </a:solidFill>
        <a:latin typeface="Tahoma" pitchFamily="34"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ahoma" pitchFamily="34" charset="0"/>
      <a:defRPr sz="1200" kern="1200">
        <a:solidFill>
          <a:srgbClr val="000000"/>
        </a:solidFill>
        <a:latin typeface="Tahoma" pitchFamily="34"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ahoma" pitchFamily="34" charset="0"/>
      <a:defRPr sz="1200" kern="1200">
        <a:solidFill>
          <a:srgbClr val="000000"/>
        </a:solidFill>
        <a:latin typeface="Tahoma" pitchFamily="34"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ahoma" pitchFamily="34" charset="0"/>
      <a:defRPr sz="1200" kern="1200">
        <a:solidFill>
          <a:srgbClr val="000000"/>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noTextEdit="1"/>
          </p:cNvSpPr>
          <p:nvPr>
            <p:ph type="sldImg"/>
          </p:nvPr>
        </p:nvSpPr>
        <p:spPr>
          <a:xfrm>
            <a:off x="3159125" y="500063"/>
            <a:ext cx="3608388" cy="2498725"/>
          </a:xfrm>
          <a:prstGeom prst="rect">
            <a:avLst/>
          </a:prstGeom>
        </p:spPr>
      </p:sp>
      <p:sp>
        <p:nvSpPr>
          <p:cNvPr id="130051" name="Rectangle 3"/>
          <p:cNvSpPr>
            <a:spLocks noGrp="1" noChangeArrowheads="1"/>
          </p:cNvSpPr>
          <p:nvPr>
            <p:ph type="body" idx="1"/>
          </p:nvPr>
        </p:nvSpPr>
        <p:spPr>
          <a:noFill/>
          <a:ln/>
        </p:spPr>
        <p:txBody>
          <a:bodyPr/>
          <a:lstStyle/>
          <a:p>
            <a:endParaRPr lang="en-I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0" descr="force-innovation-bas-gauche"/>
          <p:cNvPicPr>
            <a:picLocks noChangeAspect="1" noChangeArrowheads="1"/>
          </p:cNvPicPr>
          <p:nvPr userDrawn="1"/>
        </p:nvPicPr>
        <p:blipFill>
          <a:blip r:embed="rId2" cstate="print"/>
          <a:srcRect/>
          <a:stretch>
            <a:fillRect/>
          </a:stretch>
        </p:blipFill>
        <p:spPr bwMode="auto">
          <a:xfrm>
            <a:off x="12700" y="4784725"/>
            <a:ext cx="276225" cy="1781175"/>
          </a:xfrm>
          <a:prstGeom prst="rect">
            <a:avLst/>
          </a:prstGeom>
          <a:noFill/>
          <a:ln w="9525">
            <a:noFill/>
            <a:miter lim="800000"/>
            <a:headEnd/>
            <a:tailEnd/>
          </a:ln>
        </p:spPr>
      </p:pic>
      <p:pic>
        <p:nvPicPr>
          <p:cNvPr id="5" name="Picture 23" descr="touche-couleur-haut-gauche"/>
          <p:cNvPicPr>
            <a:picLocks noChangeAspect="1" noChangeArrowheads="1"/>
          </p:cNvPicPr>
          <p:nvPr userDrawn="1"/>
        </p:nvPicPr>
        <p:blipFill>
          <a:blip r:embed="rId3" cstate="print"/>
          <a:srcRect/>
          <a:stretch>
            <a:fillRect/>
          </a:stretch>
        </p:blipFill>
        <p:spPr bwMode="auto">
          <a:xfrm>
            <a:off x="0" y="-4763"/>
            <a:ext cx="2359025" cy="615951"/>
          </a:xfrm>
          <a:prstGeom prst="rect">
            <a:avLst/>
          </a:prstGeom>
          <a:noFill/>
          <a:ln w="9525">
            <a:noFill/>
            <a:miter lim="800000"/>
            <a:headEnd/>
            <a:tailEnd/>
          </a:ln>
        </p:spPr>
      </p:pic>
      <p:pic>
        <p:nvPicPr>
          <p:cNvPr id="6" name="Picture 24" descr="touche-couleur-bas-droite"/>
          <p:cNvPicPr>
            <a:picLocks noChangeAspect="1" noChangeArrowheads="1"/>
          </p:cNvPicPr>
          <p:nvPr userDrawn="1"/>
        </p:nvPicPr>
        <p:blipFill>
          <a:blip r:embed="rId4" cstate="print"/>
          <a:srcRect/>
          <a:stretch>
            <a:fillRect/>
          </a:stretch>
        </p:blipFill>
        <p:spPr bwMode="auto">
          <a:xfrm>
            <a:off x="7813675" y="6223000"/>
            <a:ext cx="2092325" cy="635000"/>
          </a:xfrm>
          <a:prstGeom prst="rect">
            <a:avLst/>
          </a:prstGeom>
          <a:noFill/>
          <a:ln w="9525">
            <a:noFill/>
            <a:miter lim="800000"/>
            <a:headEnd/>
            <a:tailEnd/>
          </a:ln>
        </p:spPr>
      </p:pic>
      <p:sp>
        <p:nvSpPr>
          <p:cNvPr id="7" name="Text Box 27"/>
          <p:cNvSpPr txBox="1">
            <a:spLocks noChangeArrowheads="1"/>
          </p:cNvSpPr>
          <p:nvPr userDrawn="1"/>
        </p:nvSpPr>
        <p:spPr bwMode="auto">
          <a:xfrm>
            <a:off x="447675" y="6661150"/>
            <a:ext cx="2109788" cy="92075"/>
          </a:xfrm>
          <a:prstGeom prst="rect">
            <a:avLst/>
          </a:prstGeom>
          <a:noFill/>
          <a:ln w="50800">
            <a:noFill/>
            <a:miter lim="800000"/>
            <a:headEnd type="none" w="sm" len="sm"/>
            <a:tailEnd type="none" w="sm" len="sm"/>
          </a:ln>
          <a:effectLst/>
        </p:spPr>
        <p:txBody>
          <a:bodyPr wrap="none" lIns="0" tIns="0" rIns="0" bIns="0" anchor="ctr">
            <a:spAutoFit/>
          </a:bodyPr>
          <a:lstStyle/>
          <a:p>
            <a:pPr>
              <a:defRPr/>
            </a:pPr>
            <a:r>
              <a:rPr lang="fr-FR" sz="600">
                <a:solidFill>
                  <a:schemeClr val="tx1"/>
                </a:solidFill>
              </a:rPr>
              <a:t>CS Communication &amp; Systèmes – Présentation offre : 09/06/10</a:t>
            </a:r>
          </a:p>
        </p:txBody>
      </p:sp>
      <p:sp>
        <p:nvSpPr>
          <p:cNvPr id="8" name="Text Box 28"/>
          <p:cNvSpPr txBox="1">
            <a:spLocks noChangeArrowheads="1"/>
          </p:cNvSpPr>
          <p:nvPr userDrawn="1"/>
        </p:nvSpPr>
        <p:spPr bwMode="auto">
          <a:xfrm>
            <a:off x="66675" y="6569075"/>
            <a:ext cx="298450" cy="212725"/>
          </a:xfrm>
          <a:prstGeom prst="rect">
            <a:avLst/>
          </a:prstGeom>
          <a:noFill/>
          <a:ln w="50800">
            <a:noFill/>
            <a:miter lim="800000"/>
            <a:headEnd type="none" w="sm" len="sm"/>
            <a:tailEnd type="none" w="sm" len="sm"/>
          </a:ln>
          <a:effectLst/>
        </p:spPr>
        <p:txBody>
          <a:bodyPr wrap="none" lIns="0" tIns="0" rIns="0" bIns="0">
            <a:spAutoFit/>
          </a:bodyPr>
          <a:lstStyle/>
          <a:p>
            <a:pPr>
              <a:defRPr/>
            </a:pPr>
            <a:fld id="{5925D8FE-7765-4949-AAC5-E018BEE0C0AF}" type="slidenum">
              <a:rPr lang="fr-FR" sz="1400" b="1">
                <a:solidFill>
                  <a:schemeClr val="tx1"/>
                </a:solidFill>
              </a:rPr>
              <a:pPr>
                <a:defRPr/>
              </a:pPr>
              <a:t>‹N°›</a:t>
            </a:fld>
            <a:endParaRPr lang="fr-FR" sz="1400" b="1">
              <a:solidFill>
                <a:schemeClr val="tx1"/>
              </a:solidFill>
            </a:endParaRPr>
          </a:p>
        </p:txBody>
      </p:sp>
      <p:pic>
        <p:nvPicPr>
          <p:cNvPr id="9" name="Picture 32" descr="page-interieur-aeroenergiev1"/>
          <p:cNvPicPr>
            <a:picLocks noChangeAspect="1" noChangeArrowheads="1"/>
          </p:cNvPicPr>
          <p:nvPr userDrawn="1"/>
        </p:nvPicPr>
        <p:blipFill>
          <a:blip r:embed="rId5" cstate="print"/>
          <a:srcRect/>
          <a:stretch>
            <a:fillRect/>
          </a:stretch>
        </p:blipFill>
        <p:spPr bwMode="auto">
          <a:xfrm>
            <a:off x="0" y="0"/>
            <a:ext cx="4260850" cy="3998913"/>
          </a:xfrm>
          <a:prstGeom prst="rect">
            <a:avLst/>
          </a:prstGeom>
          <a:noFill/>
          <a:ln w="9525">
            <a:noFill/>
            <a:miter lim="800000"/>
            <a:headEnd/>
            <a:tailEnd/>
          </a:ln>
        </p:spPr>
      </p:pic>
      <p:sp>
        <p:nvSpPr>
          <p:cNvPr id="367619" name="Rectangle 3"/>
          <p:cNvSpPr>
            <a:spLocks noGrp="1" noChangeArrowheads="1"/>
          </p:cNvSpPr>
          <p:nvPr>
            <p:ph type="subTitle" idx="1"/>
          </p:nvPr>
        </p:nvSpPr>
        <p:spPr>
          <a:xfrm>
            <a:off x="2130425" y="4762500"/>
            <a:ext cx="5715000" cy="1130300"/>
          </a:xfrm>
        </p:spPr>
        <p:txBody>
          <a:bodyPr/>
          <a:lstStyle>
            <a:lvl1pPr marL="0" indent="0" algn="ctr">
              <a:buFont typeface="Wingdings" pitchFamily="2" charset="2"/>
              <a:buNone/>
              <a:defRPr sz="2400"/>
            </a:lvl1pPr>
          </a:lstStyle>
          <a:p>
            <a:r>
              <a:rPr lang="fr-FR"/>
              <a:t>Texte</a:t>
            </a:r>
          </a:p>
        </p:txBody>
      </p:sp>
      <p:sp>
        <p:nvSpPr>
          <p:cNvPr id="367620" name="Rectangle 4"/>
          <p:cNvSpPr>
            <a:spLocks noGrp="1" noChangeArrowheads="1"/>
          </p:cNvSpPr>
          <p:nvPr>
            <p:ph type="ctrTitle"/>
          </p:nvPr>
        </p:nvSpPr>
        <p:spPr>
          <a:xfrm>
            <a:off x="236538" y="3624263"/>
            <a:ext cx="9371012" cy="515937"/>
          </a:xfrm>
        </p:spPr>
        <p:txBody>
          <a:bodyPr lIns="90488" tIns="44450" rIns="90488" bIns="44450">
            <a:spAutoFit/>
          </a:bodyPr>
          <a:lstStyle>
            <a:lvl1pPr>
              <a:defRPr sz="2800"/>
            </a:lvl1pPr>
          </a:lstStyle>
          <a:p>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02513" y="0"/>
            <a:ext cx="2435225" cy="6169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92075" y="0"/>
            <a:ext cx="7158038" cy="6169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42913" y="1250950"/>
            <a:ext cx="4433887"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250950"/>
            <a:ext cx="4435475"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force-innovation-bas-gauche"/>
          <p:cNvPicPr>
            <a:picLocks noChangeAspect="1" noChangeArrowheads="1"/>
          </p:cNvPicPr>
          <p:nvPr userDrawn="1"/>
        </p:nvPicPr>
        <p:blipFill>
          <a:blip r:embed="rId13" cstate="print"/>
          <a:srcRect/>
          <a:stretch>
            <a:fillRect/>
          </a:stretch>
        </p:blipFill>
        <p:spPr bwMode="auto">
          <a:xfrm>
            <a:off x="12700" y="4784725"/>
            <a:ext cx="276225" cy="1781175"/>
          </a:xfrm>
          <a:prstGeom prst="rect">
            <a:avLst/>
          </a:prstGeom>
          <a:noFill/>
          <a:ln w="9525">
            <a:noFill/>
            <a:miter lim="800000"/>
            <a:headEnd/>
            <a:tailEnd/>
          </a:ln>
        </p:spPr>
      </p:pic>
      <p:sp>
        <p:nvSpPr>
          <p:cNvPr id="366596" name="Text Box 4"/>
          <p:cNvSpPr txBox="1">
            <a:spLocks noChangeArrowheads="1"/>
          </p:cNvSpPr>
          <p:nvPr/>
        </p:nvSpPr>
        <p:spPr bwMode="auto">
          <a:xfrm>
            <a:off x="447675" y="6661150"/>
            <a:ext cx="2058988" cy="92075"/>
          </a:xfrm>
          <a:prstGeom prst="rect">
            <a:avLst/>
          </a:prstGeom>
          <a:noFill/>
          <a:ln w="50800">
            <a:noFill/>
            <a:miter lim="800000"/>
            <a:headEnd type="none" w="sm" len="sm"/>
            <a:tailEnd type="none" w="sm" len="sm"/>
          </a:ln>
          <a:effectLst/>
        </p:spPr>
        <p:txBody>
          <a:bodyPr wrap="none" lIns="0" tIns="0" rIns="0" bIns="0" anchor="ctr">
            <a:spAutoFit/>
          </a:bodyPr>
          <a:lstStyle/>
          <a:p>
            <a:pPr>
              <a:defRPr/>
            </a:pPr>
            <a:r>
              <a:rPr lang="fr-FR" sz="600">
                <a:solidFill>
                  <a:schemeClr val="tx1"/>
                </a:solidFill>
              </a:rPr>
              <a:t>CS Communication &amp; Systèmes – Présentation offre 09/06/10</a:t>
            </a:r>
          </a:p>
        </p:txBody>
      </p:sp>
      <p:sp>
        <p:nvSpPr>
          <p:cNvPr id="366603" name="Text Box 11"/>
          <p:cNvSpPr txBox="1">
            <a:spLocks noChangeArrowheads="1"/>
          </p:cNvSpPr>
          <p:nvPr userDrawn="1"/>
        </p:nvSpPr>
        <p:spPr bwMode="auto">
          <a:xfrm>
            <a:off x="66675" y="6569075"/>
            <a:ext cx="381000" cy="212725"/>
          </a:xfrm>
          <a:prstGeom prst="rect">
            <a:avLst/>
          </a:prstGeom>
          <a:noFill/>
          <a:ln w="50800">
            <a:noFill/>
            <a:miter lim="800000"/>
            <a:headEnd type="none" w="sm" len="sm"/>
            <a:tailEnd type="none" w="sm" len="sm"/>
          </a:ln>
          <a:effectLst/>
        </p:spPr>
        <p:txBody>
          <a:bodyPr wrap="none" lIns="0" tIns="0" rIns="0" bIns="0">
            <a:spAutoFit/>
          </a:bodyPr>
          <a:lstStyle/>
          <a:p>
            <a:pPr>
              <a:defRPr/>
            </a:pPr>
            <a:fld id="{D7F7CF5B-93CC-4924-AA37-7213089949A4}" type="slidenum">
              <a:rPr lang="fr-FR" sz="1400" b="1">
                <a:solidFill>
                  <a:schemeClr val="tx1"/>
                </a:solidFill>
              </a:rPr>
              <a:pPr>
                <a:defRPr/>
              </a:pPr>
              <a:t>‹N°›</a:t>
            </a:fld>
            <a:endParaRPr lang="fr-FR" sz="1400" b="1">
              <a:solidFill>
                <a:schemeClr val="tx1"/>
              </a:solidFill>
            </a:endParaRPr>
          </a:p>
        </p:txBody>
      </p:sp>
      <p:sp>
        <p:nvSpPr>
          <p:cNvPr id="1029" name="Rectangle 13"/>
          <p:cNvSpPr>
            <a:spLocks noGrp="1" noChangeArrowheads="1"/>
          </p:cNvSpPr>
          <p:nvPr>
            <p:ph type="body" idx="1"/>
          </p:nvPr>
        </p:nvSpPr>
        <p:spPr bwMode="auto">
          <a:xfrm>
            <a:off x="442913" y="1250950"/>
            <a:ext cx="9021762" cy="491807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les styles de texte en minuscule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pic>
        <p:nvPicPr>
          <p:cNvPr id="1030" name="Picture 16" descr="touche-couleur-haut-gauche"/>
          <p:cNvPicPr>
            <a:picLocks noChangeAspect="1" noChangeArrowheads="1"/>
          </p:cNvPicPr>
          <p:nvPr userDrawn="1"/>
        </p:nvPicPr>
        <p:blipFill>
          <a:blip r:embed="rId14" cstate="print"/>
          <a:srcRect/>
          <a:stretch>
            <a:fillRect/>
          </a:stretch>
        </p:blipFill>
        <p:spPr bwMode="auto">
          <a:xfrm>
            <a:off x="0" y="-4763"/>
            <a:ext cx="2359025" cy="615951"/>
          </a:xfrm>
          <a:prstGeom prst="rect">
            <a:avLst/>
          </a:prstGeom>
          <a:noFill/>
          <a:ln w="9525">
            <a:noFill/>
            <a:miter lim="800000"/>
            <a:headEnd/>
            <a:tailEnd/>
          </a:ln>
        </p:spPr>
      </p:pic>
      <p:pic>
        <p:nvPicPr>
          <p:cNvPr id="1031" name="Picture 17" descr="touche-couleur-bas-droite">
            <a:hlinkClick r:id="rId15" action="ppaction://hlinksldjump"/>
          </p:cNvPr>
          <p:cNvPicPr>
            <a:picLocks noChangeAspect="1" noChangeArrowheads="1"/>
          </p:cNvPicPr>
          <p:nvPr userDrawn="1"/>
        </p:nvPicPr>
        <p:blipFill>
          <a:blip r:embed="rId16" cstate="print"/>
          <a:srcRect/>
          <a:stretch>
            <a:fillRect/>
          </a:stretch>
        </p:blipFill>
        <p:spPr bwMode="auto">
          <a:xfrm>
            <a:off x="7813675" y="6223000"/>
            <a:ext cx="2092325" cy="6350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92075" y="0"/>
            <a:ext cx="9745663" cy="904875"/>
          </a:xfrm>
          <a:prstGeom prst="rect">
            <a:avLst/>
          </a:prstGeom>
          <a:noFill/>
          <a:ln w="12700">
            <a:noFill/>
            <a:miter lim="800000"/>
            <a:headEnd/>
            <a:tailEnd/>
          </a:ln>
        </p:spPr>
        <p:txBody>
          <a:bodyPr vert="horz" wrap="square" lIns="18000" tIns="0" rIns="0" bIns="43200" numCol="1" anchor="t" anchorCtr="0" compatLnSpc="1">
            <a:prstTxWarp prst="textNoShape">
              <a:avLst/>
            </a:prstTxWarp>
          </a:bodyPr>
          <a:lstStyle/>
          <a:p>
            <a:pPr lvl="0"/>
            <a:endParaRPr lang="fr-FR" smtClean="0"/>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defTabSz="920750" rtl="0" eaLnBrk="0" fontAlgn="base" hangingPunct="0">
        <a:spcBef>
          <a:spcPct val="0"/>
        </a:spcBef>
        <a:spcAft>
          <a:spcPct val="0"/>
        </a:spcAft>
        <a:defRPr sz="2400" b="1">
          <a:solidFill>
            <a:schemeClr val="tx2"/>
          </a:solidFill>
          <a:latin typeface="+mj-lt"/>
          <a:ea typeface="+mj-ea"/>
          <a:cs typeface="+mj-cs"/>
        </a:defRPr>
      </a:lvl1pPr>
      <a:lvl2pPr algn="ctr" defTabSz="920750" rtl="0" eaLnBrk="0" fontAlgn="base" hangingPunct="0">
        <a:spcBef>
          <a:spcPct val="0"/>
        </a:spcBef>
        <a:spcAft>
          <a:spcPct val="0"/>
        </a:spcAft>
        <a:defRPr sz="2400" b="1">
          <a:solidFill>
            <a:schemeClr val="tx2"/>
          </a:solidFill>
          <a:latin typeface="Tahoma" pitchFamily="34" charset="0"/>
        </a:defRPr>
      </a:lvl2pPr>
      <a:lvl3pPr algn="ctr" defTabSz="920750" rtl="0" eaLnBrk="0" fontAlgn="base" hangingPunct="0">
        <a:spcBef>
          <a:spcPct val="0"/>
        </a:spcBef>
        <a:spcAft>
          <a:spcPct val="0"/>
        </a:spcAft>
        <a:defRPr sz="2400" b="1">
          <a:solidFill>
            <a:schemeClr val="tx2"/>
          </a:solidFill>
          <a:latin typeface="Tahoma" pitchFamily="34" charset="0"/>
        </a:defRPr>
      </a:lvl3pPr>
      <a:lvl4pPr algn="ctr" defTabSz="920750" rtl="0" eaLnBrk="0" fontAlgn="base" hangingPunct="0">
        <a:spcBef>
          <a:spcPct val="0"/>
        </a:spcBef>
        <a:spcAft>
          <a:spcPct val="0"/>
        </a:spcAft>
        <a:defRPr sz="2400" b="1">
          <a:solidFill>
            <a:schemeClr val="tx2"/>
          </a:solidFill>
          <a:latin typeface="Tahoma" pitchFamily="34" charset="0"/>
        </a:defRPr>
      </a:lvl4pPr>
      <a:lvl5pPr algn="ctr" defTabSz="920750" rtl="0" eaLnBrk="0" fontAlgn="base" hangingPunct="0">
        <a:spcBef>
          <a:spcPct val="0"/>
        </a:spcBef>
        <a:spcAft>
          <a:spcPct val="0"/>
        </a:spcAft>
        <a:defRPr sz="2400" b="1">
          <a:solidFill>
            <a:schemeClr val="tx2"/>
          </a:solidFill>
          <a:latin typeface="Tahoma" pitchFamily="34" charset="0"/>
        </a:defRPr>
      </a:lvl5pPr>
      <a:lvl6pPr marL="457200" algn="ctr" defTabSz="920750" rtl="0" eaLnBrk="0" fontAlgn="base" hangingPunct="0">
        <a:spcBef>
          <a:spcPct val="0"/>
        </a:spcBef>
        <a:spcAft>
          <a:spcPct val="0"/>
        </a:spcAft>
        <a:defRPr sz="2400" b="1">
          <a:solidFill>
            <a:schemeClr val="tx2"/>
          </a:solidFill>
          <a:latin typeface="Tahoma" pitchFamily="34" charset="0"/>
        </a:defRPr>
      </a:lvl6pPr>
      <a:lvl7pPr marL="914400" algn="ctr" defTabSz="920750" rtl="0" eaLnBrk="0" fontAlgn="base" hangingPunct="0">
        <a:spcBef>
          <a:spcPct val="0"/>
        </a:spcBef>
        <a:spcAft>
          <a:spcPct val="0"/>
        </a:spcAft>
        <a:defRPr sz="2400" b="1">
          <a:solidFill>
            <a:schemeClr val="tx2"/>
          </a:solidFill>
          <a:latin typeface="Tahoma" pitchFamily="34" charset="0"/>
        </a:defRPr>
      </a:lvl7pPr>
      <a:lvl8pPr marL="1371600" algn="ctr" defTabSz="920750" rtl="0" eaLnBrk="0" fontAlgn="base" hangingPunct="0">
        <a:spcBef>
          <a:spcPct val="0"/>
        </a:spcBef>
        <a:spcAft>
          <a:spcPct val="0"/>
        </a:spcAft>
        <a:defRPr sz="2400" b="1">
          <a:solidFill>
            <a:schemeClr val="tx2"/>
          </a:solidFill>
          <a:latin typeface="Tahoma" pitchFamily="34" charset="0"/>
        </a:defRPr>
      </a:lvl8pPr>
      <a:lvl9pPr marL="1828800" algn="ctr" defTabSz="920750" rtl="0" eaLnBrk="0" fontAlgn="base" hangingPunct="0">
        <a:spcBef>
          <a:spcPct val="0"/>
        </a:spcBef>
        <a:spcAft>
          <a:spcPct val="0"/>
        </a:spcAft>
        <a:defRPr sz="2400" b="1">
          <a:solidFill>
            <a:schemeClr val="tx2"/>
          </a:solidFill>
          <a:latin typeface="Tahoma" pitchFamily="34" charset="0"/>
        </a:defRPr>
      </a:lvl9pPr>
    </p:titleStyle>
    <p:bodyStyle>
      <a:lvl1pPr marL="282575" indent="-282575" algn="l" defTabSz="1069975" rtl="0" eaLnBrk="0" fontAlgn="base" hangingPunct="0">
        <a:spcBef>
          <a:spcPct val="69000"/>
        </a:spcBef>
        <a:spcAft>
          <a:spcPct val="0"/>
        </a:spcAft>
        <a:buClr>
          <a:schemeClr val="tx2"/>
        </a:buClr>
        <a:buFont typeface="Wingdings" pitchFamily="2" charset="2"/>
        <a:buChar char="ì"/>
        <a:defRPr sz="2000">
          <a:solidFill>
            <a:schemeClr val="tx1"/>
          </a:solidFill>
          <a:latin typeface="+mn-lt"/>
          <a:ea typeface="+mn-ea"/>
          <a:cs typeface="+mn-cs"/>
        </a:defRPr>
      </a:lvl1pPr>
      <a:lvl2pPr marL="723900" indent="-254000" algn="l" defTabSz="1069975" rtl="0" eaLnBrk="0" fontAlgn="base" hangingPunct="0">
        <a:spcBef>
          <a:spcPct val="50000"/>
        </a:spcBef>
        <a:spcAft>
          <a:spcPct val="0"/>
        </a:spcAft>
        <a:buClr>
          <a:schemeClr val="tx2"/>
        </a:buClr>
        <a:buFont typeface="Wingdings" pitchFamily="2" charset="2"/>
        <a:buChar char="Ü"/>
        <a:defRPr sz="1600">
          <a:solidFill>
            <a:schemeClr val="tx1"/>
          </a:solidFill>
          <a:latin typeface="+mn-lt"/>
        </a:defRPr>
      </a:lvl2pPr>
      <a:lvl3pPr marL="1081088" indent="-177800" algn="l" defTabSz="1069975" rtl="0" eaLnBrk="0" fontAlgn="base" hangingPunct="0">
        <a:spcBef>
          <a:spcPct val="30000"/>
        </a:spcBef>
        <a:spcAft>
          <a:spcPct val="0"/>
        </a:spcAft>
        <a:buClr>
          <a:schemeClr val="tx2"/>
        </a:buClr>
        <a:buChar char="•"/>
        <a:defRPr sz="1600">
          <a:solidFill>
            <a:schemeClr val="tx1"/>
          </a:solidFill>
          <a:latin typeface="+mn-lt"/>
        </a:defRPr>
      </a:lvl3pPr>
      <a:lvl4pPr marL="1438275" indent="-177800" algn="l" defTabSz="1069975" rtl="0" eaLnBrk="0" fontAlgn="base" hangingPunct="0">
        <a:spcBef>
          <a:spcPct val="30000"/>
        </a:spcBef>
        <a:spcAft>
          <a:spcPct val="0"/>
        </a:spcAft>
        <a:buClr>
          <a:schemeClr val="tx2"/>
        </a:buClr>
        <a:buSzPct val="60000"/>
        <a:buChar char="•"/>
        <a:defRPr sz="1400">
          <a:solidFill>
            <a:schemeClr val="tx1"/>
          </a:solidFill>
          <a:latin typeface="+mn-lt"/>
        </a:defRPr>
      </a:lvl4pPr>
      <a:lvl5pPr marL="1735138" indent="-101600" algn="l" defTabSz="1069975" rtl="0" eaLnBrk="0" fontAlgn="base" hangingPunct="0">
        <a:spcBef>
          <a:spcPct val="30000"/>
        </a:spcBef>
        <a:spcAft>
          <a:spcPct val="0"/>
        </a:spcAft>
        <a:buClr>
          <a:schemeClr val="tx2"/>
        </a:buClr>
        <a:defRPr sz="1400">
          <a:solidFill>
            <a:schemeClr val="tx1"/>
          </a:solidFill>
          <a:latin typeface="+mn-lt"/>
        </a:defRPr>
      </a:lvl5pPr>
      <a:lvl6pPr marL="2192338" indent="-101600" algn="l" defTabSz="1069975" rtl="0" eaLnBrk="0" fontAlgn="base" hangingPunct="0">
        <a:spcBef>
          <a:spcPct val="30000"/>
        </a:spcBef>
        <a:spcAft>
          <a:spcPct val="0"/>
        </a:spcAft>
        <a:buClr>
          <a:schemeClr val="tx2"/>
        </a:buClr>
        <a:defRPr sz="1400">
          <a:solidFill>
            <a:schemeClr val="tx1"/>
          </a:solidFill>
          <a:latin typeface="+mn-lt"/>
        </a:defRPr>
      </a:lvl6pPr>
      <a:lvl7pPr marL="2649538" indent="-101600" algn="l" defTabSz="1069975" rtl="0" eaLnBrk="0" fontAlgn="base" hangingPunct="0">
        <a:spcBef>
          <a:spcPct val="30000"/>
        </a:spcBef>
        <a:spcAft>
          <a:spcPct val="0"/>
        </a:spcAft>
        <a:buClr>
          <a:schemeClr val="tx2"/>
        </a:buClr>
        <a:defRPr sz="1400">
          <a:solidFill>
            <a:schemeClr val="tx1"/>
          </a:solidFill>
          <a:latin typeface="+mn-lt"/>
        </a:defRPr>
      </a:lvl7pPr>
      <a:lvl8pPr marL="3106738" indent="-101600" algn="l" defTabSz="1069975" rtl="0" eaLnBrk="0" fontAlgn="base" hangingPunct="0">
        <a:spcBef>
          <a:spcPct val="30000"/>
        </a:spcBef>
        <a:spcAft>
          <a:spcPct val="0"/>
        </a:spcAft>
        <a:buClr>
          <a:schemeClr val="tx2"/>
        </a:buClr>
        <a:defRPr sz="1400">
          <a:solidFill>
            <a:schemeClr val="tx1"/>
          </a:solidFill>
          <a:latin typeface="+mn-lt"/>
        </a:defRPr>
      </a:lvl8pPr>
      <a:lvl9pPr marL="3563938" indent="-101600" algn="l" defTabSz="1069975" rtl="0" eaLnBrk="0" fontAlgn="base" hangingPunct="0">
        <a:spcBef>
          <a:spcPct val="30000"/>
        </a:spcBef>
        <a:spcAft>
          <a:spcPct val="0"/>
        </a:spcAft>
        <a:buClr>
          <a:schemeClr val="tx2"/>
        </a:buCl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el.courquet@c-s.fr"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hadoop.apache.org/core/docs/current/hdfs_design.html"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images.google.fr/imgres?imgurl=http://www.apinet.es/graphics/logo_java.gif&amp;imgrefurl=http://www.apinet.es/pages/ES/services/java2.html&amp;h=196&amp;w=154&amp;sz=5&amp;tbnid=_ZmtasDbC1kJ:&amp;tbnh=98&amp;tbnw=77&amp;hl=fr&amp;start=1&amp;prev=/images%3Fq%3DJ2EE%2Blogo%26svnum%3D10%26hl%3Dfr%26lr%3D%26sa%3DN" TargetMode="External"/><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ge-de-garde-corporate"/>
          <p:cNvPicPr>
            <a:picLocks noChangeAspect="1" noChangeArrowheads="1"/>
          </p:cNvPicPr>
          <p:nvPr/>
        </p:nvPicPr>
        <p:blipFill>
          <a:blip r:embed="rId2" cstate="print"/>
          <a:srcRect/>
          <a:stretch>
            <a:fillRect/>
          </a:stretch>
        </p:blipFill>
        <p:spPr bwMode="auto">
          <a:xfrm>
            <a:off x="0" y="-1588"/>
            <a:ext cx="9906000" cy="6859588"/>
          </a:xfrm>
          <a:prstGeom prst="rect">
            <a:avLst/>
          </a:prstGeom>
          <a:noFill/>
          <a:ln w="9525">
            <a:noFill/>
            <a:miter lim="800000"/>
            <a:headEnd/>
            <a:tailEnd/>
          </a:ln>
        </p:spPr>
      </p:pic>
      <p:sp>
        <p:nvSpPr>
          <p:cNvPr id="3075" name="Rectangle 3"/>
          <p:cNvSpPr>
            <a:spLocks noGrp="1" noChangeArrowheads="1"/>
          </p:cNvSpPr>
          <p:nvPr>
            <p:ph type="ctrTitle"/>
          </p:nvPr>
        </p:nvSpPr>
        <p:spPr>
          <a:xfrm>
            <a:off x="5241174" y="2077071"/>
            <a:ext cx="4432300" cy="1197764"/>
          </a:xfrm>
        </p:spPr>
        <p:txBody>
          <a:bodyPr/>
          <a:lstStyle/>
          <a:p>
            <a:r>
              <a:rPr lang="en-US" sz="1800" dirty="0" smtClean="0"/>
              <a:t>Integrated </a:t>
            </a:r>
            <a:r>
              <a:rPr lang="en-US" sz="1800" dirty="0" err="1" smtClean="0"/>
              <a:t>Modelling</a:t>
            </a:r>
            <a:r>
              <a:rPr lang="en-US" sz="1800" dirty="0" smtClean="0"/>
              <a:t> Technology </a:t>
            </a:r>
            <a:r>
              <a:rPr lang="en-US" sz="1800" dirty="0" smtClean="0"/>
              <a:t>workshop</a:t>
            </a:r>
            <a:r>
              <a:rPr lang="en-US" sz="2400" dirty="0" smtClean="0"/>
              <a:t/>
            </a:r>
            <a:br>
              <a:rPr lang="en-US" sz="2400" dirty="0" smtClean="0"/>
            </a:br>
            <a:r>
              <a:rPr lang="en-US" sz="1800" dirty="0" smtClean="0"/>
              <a:t>June 8-10, </a:t>
            </a:r>
            <a:r>
              <a:rPr lang="en-US" sz="1800" dirty="0" smtClean="0"/>
              <a:t>2011</a:t>
            </a:r>
            <a:br>
              <a:rPr lang="en-US" sz="1800" dirty="0" smtClean="0"/>
            </a:br>
            <a:r>
              <a:rPr lang="en-US" sz="1800" dirty="0" err="1" smtClean="0"/>
              <a:t>Cadarache</a:t>
            </a:r>
            <a:r>
              <a:rPr lang="en-US" sz="1800" dirty="0" smtClean="0"/>
              <a:t>, France</a:t>
            </a:r>
            <a:endParaRPr lang="fr-FR" sz="2400" dirty="0" smtClean="0"/>
          </a:p>
        </p:txBody>
      </p:sp>
      <p:sp>
        <p:nvSpPr>
          <p:cNvPr id="3076" name="Rectangle 4"/>
          <p:cNvSpPr>
            <a:spLocks noChangeArrowheads="1"/>
          </p:cNvSpPr>
          <p:nvPr/>
        </p:nvSpPr>
        <p:spPr bwMode="auto">
          <a:xfrm>
            <a:off x="5323378" y="3969780"/>
            <a:ext cx="4582622" cy="828432"/>
          </a:xfrm>
          <a:prstGeom prst="rect">
            <a:avLst/>
          </a:prstGeom>
          <a:noFill/>
          <a:ln w="12700">
            <a:noFill/>
            <a:miter lim="800000"/>
            <a:headEnd/>
            <a:tailEnd/>
          </a:ln>
        </p:spPr>
        <p:txBody>
          <a:bodyPr wrap="square" lIns="90488" tIns="44450" rIns="90488" bIns="44450">
            <a:spAutoFit/>
          </a:bodyPr>
          <a:lstStyle/>
          <a:p>
            <a:pPr algn="ctr" defTabSz="920750" eaLnBrk="0" hangingPunct="0"/>
            <a:r>
              <a:rPr lang="en-US" sz="2400" b="1" dirty="0" smtClean="0">
                <a:solidFill>
                  <a:schemeClr val="tx2"/>
                </a:solidFill>
              </a:rPr>
              <a:t>Computational efficiently and simulation architecture</a:t>
            </a:r>
          </a:p>
        </p:txBody>
      </p:sp>
      <p:sp>
        <p:nvSpPr>
          <p:cNvPr id="5" name="Rectangle 4"/>
          <p:cNvSpPr/>
          <p:nvPr/>
        </p:nvSpPr>
        <p:spPr>
          <a:xfrm>
            <a:off x="45156" y="5558149"/>
            <a:ext cx="6965244" cy="1277273"/>
          </a:xfrm>
          <a:prstGeom prst="rect">
            <a:avLst/>
          </a:prstGeom>
        </p:spPr>
        <p:txBody>
          <a:bodyPr wrap="square">
            <a:spAutoFit/>
          </a:bodyPr>
          <a:lstStyle/>
          <a:p>
            <a:pPr eaLnBrk="0" hangingPunct="0">
              <a:spcBef>
                <a:spcPct val="50000"/>
              </a:spcBef>
              <a:buClr>
                <a:schemeClr val="tx2"/>
              </a:buClr>
            </a:pPr>
            <a:r>
              <a:rPr lang="en-GB" sz="1100" dirty="0" smtClean="0">
                <a:solidFill>
                  <a:schemeClr val="tx1">
                    <a:lumMod val="75000"/>
                  </a:schemeClr>
                </a:solidFill>
              </a:rPr>
              <a:t>S. </a:t>
            </a:r>
            <a:r>
              <a:rPr lang="en-GB" sz="1100" dirty="0" err="1" smtClean="0">
                <a:solidFill>
                  <a:schemeClr val="tx1">
                    <a:lumMod val="75000"/>
                  </a:schemeClr>
                </a:solidFill>
              </a:rPr>
              <a:t>Matteo</a:t>
            </a:r>
            <a:r>
              <a:rPr lang="en-GB" sz="1100" dirty="0" err="1" smtClean="0">
                <a:solidFill>
                  <a:schemeClr val="tx1">
                    <a:lumMod val="75000"/>
                  </a:schemeClr>
                </a:solidFill>
              </a:rPr>
              <a:t>:</a:t>
            </a:r>
            <a:r>
              <a:rPr lang="en-GB" sz="1100" b="1" dirty="0" err="1" smtClean="0">
                <a:solidFill>
                  <a:schemeClr val="tx1">
                    <a:lumMod val="75000"/>
                  </a:schemeClr>
                </a:solidFill>
              </a:rPr>
              <a:t>s</a:t>
            </a:r>
            <a:r>
              <a:rPr lang="en-GB" sz="1100" dirty="0" err="1" smtClean="0">
                <a:solidFill>
                  <a:schemeClr val="tx1">
                    <a:lumMod val="75000"/>
                  </a:schemeClr>
                </a:solidFill>
              </a:rPr>
              <a:t>ophie.matteo@c-s.fr</a:t>
            </a:r>
            <a:endParaRPr lang="en-GB" sz="1100" dirty="0">
              <a:solidFill>
                <a:schemeClr val="tx1">
                  <a:lumMod val="75000"/>
                </a:schemeClr>
              </a:solidFill>
            </a:endParaRPr>
          </a:p>
          <a:p>
            <a:pPr eaLnBrk="0" hangingPunct="0">
              <a:spcBef>
                <a:spcPct val="50000"/>
              </a:spcBef>
              <a:buClr>
                <a:schemeClr val="tx2"/>
              </a:buClr>
            </a:pPr>
            <a:r>
              <a:rPr lang="en-GB" sz="1100" dirty="0" smtClean="0">
                <a:solidFill>
                  <a:schemeClr val="tx1">
                    <a:lumMod val="75000"/>
                  </a:schemeClr>
                </a:solidFill>
              </a:rPr>
              <a:t>J </a:t>
            </a:r>
            <a:r>
              <a:rPr lang="en-GB" sz="1100" dirty="0" err="1" smtClean="0">
                <a:solidFill>
                  <a:schemeClr val="tx1">
                    <a:lumMod val="75000"/>
                  </a:schemeClr>
                </a:solidFill>
              </a:rPr>
              <a:t>Courquet</a:t>
            </a:r>
            <a:r>
              <a:rPr lang="en-GB" sz="1100" dirty="0" smtClean="0">
                <a:solidFill>
                  <a:schemeClr val="tx1">
                    <a:lumMod val="75000"/>
                  </a:schemeClr>
                </a:solidFill>
              </a:rPr>
              <a:t>: </a:t>
            </a:r>
            <a:r>
              <a:rPr lang="en-GB" sz="1100" dirty="0" err="1" smtClean="0">
                <a:solidFill>
                  <a:schemeClr val="tx1">
                    <a:lumMod val="75000"/>
                  </a:schemeClr>
                </a:solidFill>
                <a:hlinkClick r:id="rId3"/>
              </a:rPr>
              <a:t>joel.courquet@c-s.fr</a:t>
            </a:r>
            <a:endParaRPr lang="en-GB" sz="1100" dirty="0" smtClean="0">
              <a:solidFill>
                <a:schemeClr val="tx1">
                  <a:lumMod val="75000"/>
                </a:schemeClr>
              </a:solidFill>
            </a:endParaRPr>
          </a:p>
          <a:p>
            <a:pPr eaLnBrk="0" hangingPunct="0">
              <a:spcBef>
                <a:spcPct val="50000"/>
              </a:spcBef>
              <a:buClr>
                <a:schemeClr val="tx2"/>
              </a:buClr>
            </a:pPr>
            <a:endParaRPr lang="en-GB" sz="1100" dirty="0">
              <a:solidFill>
                <a:schemeClr val="tx1">
                  <a:lumMod val="75000"/>
                </a:schemeClr>
              </a:solidFill>
            </a:endParaRPr>
          </a:p>
          <a:p>
            <a:pPr eaLnBrk="0" hangingPunct="0">
              <a:spcBef>
                <a:spcPct val="50000"/>
              </a:spcBef>
              <a:buClr>
                <a:schemeClr val="tx2"/>
              </a:buClr>
            </a:pPr>
            <a:endParaRPr lang="en-GB" sz="1100" dirty="0" smtClean="0">
              <a:solidFill>
                <a:schemeClr val="tx1">
                  <a:lumMod val="75000"/>
                </a:schemeClr>
              </a:solidFill>
            </a:endParaRPr>
          </a:p>
          <a:p>
            <a:pPr eaLnBrk="0" hangingPunct="0">
              <a:spcBef>
                <a:spcPct val="50000"/>
              </a:spcBef>
              <a:buClr>
                <a:schemeClr val="tx2"/>
              </a:buClr>
            </a:pPr>
            <a:r>
              <a:rPr lang="en-GB" sz="1100" dirty="0" smtClean="0">
                <a:solidFill>
                  <a:schemeClr val="tx1">
                    <a:lumMod val="75000"/>
                  </a:schemeClr>
                </a:solidFill>
              </a:rPr>
              <a:t>CS Communication &amp; </a:t>
            </a:r>
            <a:r>
              <a:rPr lang="en-GB" sz="1100" dirty="0" err="1" smtClean="0">
                <a:solidFill>
                  <a:schemeClr val="tx1">
                    <a:lumMod val="75000"/>
                  </a:schemeClr>
                </a:solidFill>
              </a:rPr>
              <a:t>Systèmes</a:t>
            </a:r>
            <a:r>
              <a:rPr lang="en-GB" sz="1100" dirty="0" smtClean="0">
                <a:solidFill>
                  <a:schemeClr val="tx1">
                    <a:lumMod val="75000"/>
                  </a:schemeClr>
                </a:solidFill>
              </a:rPr>
              <a:t>,  </a:t>
            </a:r>
            <a:r>
              <a:rPr lang="fr-FR" sz="1100" dirty="0" smtClean="0">
                <a:solidFill>
                  <a:schemeClr val="tx1">
                    <a:lumMod val="75000"/>
                  </a:schemeClr>
                </a:solidFill>
              </a:rPr>
              <a:t>Cite de la Grande Bastide Bat 914  13115 St Paul lez Durance Cedex France</a:t>
            </a:r>
            <a:endParaRPr lang="en-GB" sz="1600" dirty="0">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US" dirty="0" smtClean="0"/>
              <a:t>Computational efficiently and simulation architecture</a:t>
            </a:r>
            <a:br>
              <a:rPr lang="en-US" dirty="0" smtClean="0"/>
            </a:br>
            <a:r>
              <a:rPr lang="en-GB" dirty="0" smtClean="0"/>
              <a:t> GAIA: </a:t>
            </a:r>
            <a:r>
              <a:rPr lang="en-US" dirty="0" smtClean="0"/>
              <a:t>Primary targeted </a:t>
            </a:r>
            <a:r>
              <a:rPr lang="fr-FR" dirty="0" smtClean="0"/>
              <a:t>Architecture</a:t>
            </a:r>
            <a:endParaRPr lang="fr-FR" dirty="0" smtClean="0"/>
          </a:p>
        </p:txBody>
      </p:sp>
      <p:sp>
        <p:nvSpPr>
          <p:cNvPr id="95252" name="Rectangle 20"/>
          <p:cNvSpPr>
            <a:spLocks noChangeArrowheads="1"/>
          </p:cNvSpPr>
          <p:nvPr/>
        </p:nvSpPr>
        <p:spPr bwMode="auto">
          <a:xfrm>
            <a:off x="2728913" y="2433638"/>
            <a:ext cx="9906000" cy="0"/>
          </a:xfrm>
          <a:prstGeom prst="rect">
            <a:avLst/>
          </a:prstGeom>
          <a:noFill/>
          <a:ln w="50800">
            <a:noFill/>
            <a:miter lim="800000"/>
            <a:headEnd type="none" w="sm" len="sm"/>
            <a:tailEnd type="none" w="sm" len="sm"/>
          </a:ln>
          <a:effectLst/>
        </p:spPr>
        <p:txBody>
          <a:bodyPr>
            <a:spAutoFit/>
          </a:bodyPr>
          <a:lstStyle/>
          <a:p>
            <a:endParaRPr lang="en-GB"/>
          </a:p>
        </p:txBody>
      </p:sp>
      <p:sp>
        <p:nvSpPr>
          <p:cNvPr id="95254" name="Rectangle 22"/>
          <p:cNvSpPr>
            <a:spLocks noChangeArrowheads="1"/>
          </p:cNvSpPr>
          <p:nvPr/>
        </p:nvSpPr>
        <p:spPr bwMode="auto">
          <a:xfrm>
            <a:off x="2438400" y="6545263"/>
            <a:ext cx="5486400" cy="625475"/>
          </a:xfrm>
          <a:prstGeom prst="rect">
            <a:avLst/>
          </a:prstGeom>
          <a:noFill/>
          <a:ln w="50800">
            <a:noFill/>
            <a:miter lim="800000"/>
            <a:headEnd type="none" w="sm" len="sm"/>
            <a:tailEnd type="none" w="sm" len="sm"/>
          </a:ln>
          <a:effectLst/>
        </p:spPr>
        <p:txBody>
          <a:bodyPr>
            <a:spAutoFit/>
          </a:bodyPr>
          <a:lstStyle/>
          <a:p>
            <a:pPr algn="ctr" eaLnBrk="0" hangingPunct="0"/>
            <a:r>
              <a:rPr lang="en-US" sz="700" b="1">
                <a:solidFill>
                  <a:srgbClr val="4684EE"/>
                </a:solidFill>
                <a:latin typeface="Times New Roman" pitchFamily="18" charset="0"/>
                <a:cs typeface="Times New Roman" pitchFamily="18" charset="0"/>
              </a:rPr>
              <a:t>* distributed computing</a:t>
            </a:r>
            <a:r>
              <a:rPr lang="en-US" sz="700" b="1">
                <a:solidFill>
                  <a:srgbClr val="DC3912"/>
                </a:solidFill>
                <a:latin typeface="Times New Roman" pitchFamily="18" charset="0"/>
                <a:cs typeface="Times New Roman" pitchFamily="18" charset="0"/>
              </a:rPr>
              <a:t>* grid computing</a:t>
            </a:r>
            <a:r>
              <a:rPr lang="en-US" sz="700" b="1">
                <a:solidFill>
                  <a:srgbClr val="FF9900"/>
                </a:solidFill>
                <a:latin typeface="Times New Roman" pitchFamily="18" charset="0"/>
                <a:cs typeface="Times New Roman" pitchFamily="18" charset="0"/>
              </a:rPr>
              <a:t>* utility computing</a:t>
            </a:r>
            <a:r>
              <a:rPr lang="en-US" sz="700" b="1">
                <a:solidFill>
                  <a:srgbClr val="008000"/>
                </a:solidFill>
                <a:latin typeface="Times New Roman" pitchFamily="18" charset="0"/>
                <a:cs typeface="Times New Roman" pitchFamily="18" charset="0"/>
              </a:rPr>
              <a:t>* cloud computing</a:t>
            </a:r>
            <a:endParaRPr lang="en-US" sz="1200">
              <a:solidFill>
                <a:srgbClr val="000099"/>
              </a:solidFill>
              <a:latin typeface="Calibri" pitchFamily="34" charset="0"/>
              <a:cs typeface="Times New Roman" pitchFamily="18" charset="0"/>
            </a:endParaRPr>
          </a:p>
          <a:p>
            <a:pPr eaLnBrk="0" hangingPunct="0"/>
            <a:endParaRPr lang="en-US">
              <a:solidFill>
                <a:srgbClr val="000099"/>
              </a:solidFill>
            </a:endParaRPr>
          </a:p>
        </p:txBody>
      </p:sp>
      <p:sp>
        <p:nvSpPr>
          <p:cNvPr id="95255" name="AutoShape 23"/>
          <p:cNvSpPr>
            <a:spLocks noChangeArrowheads="1"/>
          </p:cNvSpPr>
          <p:nvPr/>
        </p:nvSpPr>
        <p:spPr bwMode="auto">
          <a:xfrm>
            <a:off x="4213225" y="5726113"/>
            <a:ext cx="1439863" cy="719137"/>
          </a:xfrm>
          <a:prstGeom prst="roundRect">
            <a:avLst>
              <a:gd name="adj" fmla="val 4083"/>
            </a:avLst>
          </a:prstGeom>
          <a:gradFill rotWithShape="1">
            <a:gsLst>
              <a:gs pos="0">
                <a:srgbClr val="FFCC66"/>
              </a:gs>
              <a:gs pos="100000">
                <a:srgbClr val="EAEAEA"/>
              </a:gs>
            </a:gsLst>
            <a:lin ang="5400000" scaled="1"/>
          </a:gradFill>
          <a:ln w="12700">
            <a:solidFill>
              <a:schemeClr val="bg2"/>
            </a:solidFill>
            <a:round/>
            <a:headEnd/>
            <a:tailEnd/>
          </a:ln>
          <a:effectLst/>
        </p:spPr>
        <p:txBody>
          <a:bodyPr anchor="ctr"/>
          <a:lstStyle/>
          <a:p>
            <a:pPr algn="ctr"/>
            <a:r>
              <a:rPr lang="en-US" sz="1400" b="1">
                <a:solidFill>
                  <a:schemeClr val="tx1"/>
                </a:solidFill>
                <a:latin typeface="Arial" pitchFamily="34" charset="0"/>
              </a:rPr>
              <a:t>2005</a:t>
            </a:r>
          </a:p>
          <a:p>
            <a:pPr algn="ctr"/>
            <a:r>
              <a:rPr lang="en-GB" sz="1200">
                <a:solidFill>
                  <a:schemeClr val="tx1"/>
                </a:solidFill>
                <a:latin typeface="Arial" pitchFamily="34" charset="0"/>
              </a:rPr>
              <a:t>Chistera/GAIA (CNES), </a:t>
            </a:r>
          </a:p>
          <a:p>
            <a:pPr algn="ctr"/>
            <a:r>
              <a:rPr lang="en-GB" sz="1200">
                <a:solidFill>
                  <a:schemeClr val="tx1"/>
                </a:solidFill>
                <a:latin typeface="Arial" pitchFamily="34" charset="0"/>
              </a:rPr>
              <a:t>Visage (Airbus)</a:t>
            </a:r>
          </a:p>
        </p:txBody>
      </p:sp>
      <p:sp>
        <p:nvSpPr>
          <p:cNvPr id="95256" name="AutoShape 24"/>
          <p:cNvSpPr>
            <a:spLocks noChangeArrowheads="1"/>
          </p:cNvSpPr>
          <p:nvPr/>
        </p:nvSpPr>
        <p:spPr bwMode="auto">
          <a:xfrm>
            <a:off x="1797050" y="3017838"/>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a:r>
              <a:rPr lang="en-US" sz="1400" b="1">
                <a:solidFill>
                  <a:schemeClr val="tx1"/>
                </a:solidFill>
                <a:latin typeface="Arial" pitchFamily="34" charset="0"/>
              </a:rPr>
              <a:t>2002</a:t>
            </a:r>
          </a:p>
          <a:p>
            <a:pPr algn="ctr"/>
            <a:r>
              <a:rPr lang="en-GB" sz="1200">
                <a:solidFill>
                  <a:schemeClr val="tx1"/>
                </a:solidFill>
                <a:latin typeface="Arial" pitchFamily="34" charset="0"/>
              </a:rPr>
              <a:t>Grasp, Rugbi (Biopôle Clermont Limagne)</a:t>
            </a:r>
          </a:p>
        </p:txBody>
      </p:sp>
      <p:sp>
        <p:nvSpPr>
          <p:cNvPr id="95257" name="AutoShape 25"/>
          <p:cNvSpPr>
            <a:spLocks noChangeArrowheads="1"/>
          </p:cNvSpPr>
          <p:nvPr/>
        </p:nvSpPr>
        <p:spPr bwMode="auto">
          <a:xfrm>
            <a:off x="0" y="1057275"/>
            <a:ext cx="1439863" cy="719138"/>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a:r>
              <a:rPr lang="fr-FR" sz="1400" b="1">
                <a:solidFill>
                  <a:srgbClr val="0000CC"/>
                </a:solidFill>
                <a:latin typeface="Arial" pitchFamily="34" charset="0"/>
              </a:rPr>
              <a:t>2000</a:t>
            </a:r>
            <a:endParaRPr lang="en-US" sz="1200" b="1">
              <a:solidFill>
                <a:schemeClr val="tx1"/>
              </a:solidFill>
              <a:latin typeface="Arial" pitchFamily="34" charset="0"/>
            </a:endParaRPr>
          </a:p>
          <a:p>
            <a:pPr algn="ctr"/>
            <a:r>
              <a:rPr lang="fr-FR" sz="1400">
                <a:solidFill>
                  <a:srgbClr val="0000CC"/>
                </a:solidFill>
              </a:rPr>
              <a:t>DataGrid (CERN)</a:t>
            </a:r>
          </a:p>
        </p:txBody>
      </p:sp>
      <p:sp>
        <p:nvSpPr>
          <p:cNvPr id="95258" name="AutoShape 26"/>
          <p:cNvSpPr>
            <a:spLocks noChangeArrowheads="1"/>
          </p:cNvSpPr>
          <p:nvPr/>
        </p:nvSpPr>
        <p:spPr bwMode="auto">
          <a:xfrm>
            <a:off x="963613" y="1976438"/>
            <a:ext cx="1439862"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eaLnBrk="0" hangingPunct="0"/>
            <a:r>
              <a:rPr lang="fr-FR" sz="1400" b="1">
                <a:solidFill>
                  <a:srgbClr val="0000CC"/>
                </a:solidFill>
                <a:latin typeface="Arial" pitchFamily="34" charset="0"/>
              </a:rPr>
              <a:t>2001</a:t>
            </a:r>
            <a:r>
              <a:rPr lang="en-GB" sz="1400" b="1">
                <a:solidFill>
                  <a:schemeClr val="tx1"/>
                </a:solidFill>
                <a:latin typeface="Arial" pitchFamily="34" charset="0"/>
              </a:rPr>
              <a:t> </a:t>
            </a:r>
          </a:p>
          <a:p>
            <a:pPr algn="ctr" eaLnBrk="0" hangingPunct="0"/>
            <a:r>
              <a:rPr lang="en-GB" sz="1200">
                <a:solidFill>
                  <a:schemeClr val="tx1"/>
                </a:solidFill>
                <a:latin typeface="Arial" pitchFamily="34" charset="0"/>
              </a:rPr>
              <a:t>eToile (INRIA),  WLegi</a:t>
            </a:r>
          </a:p>
        </p:txBody>
      </p:sp>
      <p:sp>
        <p:nvSpPr>
          <p:cNvPr id="95259" name="AutoShape 27"/>
          <p:cNvSpPr>
            <a:spLocks noChangeArrowheads="1"/>
          </p:cNvSpPr>
          <p:nvPr/>
        </p:nvSpPr>
        <p:spPr bwMode="auto">
          <a:xfrm>
            <a:off x="2587625" y="3970338"/>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eaLnBrk="0" hangingPunct="0"/>
            <a:r>
              <a:rPr lang="fr-FR" sz="1400" b="1">
                <a:solidFill>
                  <a:srgbClr val="0000CC"/>
                </a:solidFill>
                <a:latin typeface="Arial" pitchFamily="34" charset="0"/>
              </a:rPr>
              <a:t>2003</a:t>
            </a:r>
            <a:r>
              <a:rPr lang="en-GB" sz="1200" b="1">
                <a:solidFill>
                  <a:schemeClr val="tx1"/>
                </a:solidFill>
                <a:latin typeface="Arial" pitchFamily="34" charset="0"/>
              </a:rPr>
              <a:t> </a:t>
            </a:r>
          </a:p>
          <a:p>
            <a:pPr algn="ctr" eaLnBrk="0" hangingPunct="0"/>
            <a:r>
              <a:rPr lang="en-GB" sz="1200">
                <a:solidFill>
                  <a:schemeClr val="tx1"/>
                </a:solidFill>
                <a:latin typeface="Arial" pitchFamily="34" charset="0"/>
              </a:rPr>
              <a:t>Open Plast (Pôle Européen de plasturgie)</a:t>
            </a:r>
          </a:p>
        </p:txBody>
      </p:sp>
      <p:sp>
        <p:nvSpPr>
          <p:cNvPr id="95260" name="AutoShape 28"/>
          <p:cNvSpPr>
            <a:spLocks noChangeArrowheads="1"/>
          </p:cNvSpPr>
          <p:nvPr/>
        </p:nvSpPr>
        <p:spPr bwMode="auto">
          <a:xfrm>
            <a:off x="3181350" y="4862513"/>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a:r>
              <a:rPr lang="en-US" sz="1200" b="1">
                <a:solidFill>
                  <a:schemeClr val="tx1"/>
                </a:solidFill>
                <a:latin typeface="Arial" pitchFamily="34" charset="0"/>
              </a:rPr>
              <a:t>2004</a:t>
            </a:r>
          </a:p>
          <a:p>
            <a:pPr algn="ctr"/>
            <a:r>
              <a:rPr lang="en-GB" sz="1200">
                <a:solidFill>
                  <a:schemeClr val="tx1"/>
                </a:solidFill>
                <a:latin typeface="Arial" pitchFamily="34" charset="0"/>
              </a:rPr>
              <a:t>EGEE 1 (CERN),  eLegi</a:t>
            </a:r>
          </a:p>
        </p:txBody>
      </p:sp>
      <p:sp>
        <p:nvSpPr>
          <p:cNvPr id="95261" name="AutoShape 29"/>
          <p:cNvSpPr>
            <a:spLocks noChangeArrowheads="1"/>
          </p:cNvSpPr>
          <p:nvPr/>
        </p:nvSpPr>
        <p:spPr bwMode="auto">
          <a:xfrm>
            <a:off x="5213350" y="4862513"/>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a:r>
              <a:rPr lang="fr-FR" sz="1400" b="1">
                <a:solidFill>
                  <a:srgbClr val="0000CC"/>
                </a:solidFill>
                <a:latin typeface="Arial" pitchFamily="34" charset="0"/>
              </a:rPr>
              <a:t>2006</a:t>
            </a:r>
            <a:endParaRPr lang="en-US" sz="1200" b="1">
              <a:solidFill>
                <a:schemeClr val="tx1"/>
              </a:solidFill>
              <a:latin typeface="Arial" pitchFamily="34" charset="0"/>
            </a:endParaRPr>
          </a:p>
          <a:p>
            <a:pPr algn="ctr"/>
            <a:r>
              <a:rPr lang="fr-FR" sz="1400">
                <a:solidFill>
                  <a:srgbClr val="0000CC"/>
                </a:solidFill>
              </a:rPr>
              <a:t>EGEE 2 (CERN)</a:t>
            </a:r>
          </a:p>
        </p:txBody>
      </p:sp>
      <p:sp>
        <p:nvSpPr>
          <p:cNvPr id="95262" name="AutoShape 30"/>
          <p:cNvSpPr>
            <a:spLocks noChangeArrowheads="1"/>
          </p:cNvSpPr>
          <p:nvPr/>
        </p:nvSpPr>
        <p:spPr bwMode="auto">
          <a:xfrm>
            <a:off x="6008688" y="3970338"/>
            <a:ext cx="1439862"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eaLnBrk="0" hangingPunct="0"/>
            <a:r>
              <a:rPr lang="fr-FR" sz="1400" b="1">
                <a:solidFill>
                  <a:srgbClr val="0000CC"/>
                </a:solidFill>
                <a:latin typeface="Arial" pitchFamily="34" charset="0"/>
              </a:rPr>
              <a:t>2007</a:t>
            </a:r>
            <a:r>
              <a:rPr lang="en-GB" sz="1400" b="1">
                <a:solidFill>
                  <a:schemeClr val="tx1"/>
                </a:solidFill>
                <a:latin typeface="Arial" pitchFamily="34" charset="0"/>
              </a:rPr>
              <a:t> </a:t>
            </a:r>
          </a:p>
          <a:p>
            <a:pPr algn="ctr" eaLnBrk="0" hangingPunct="0"/>
            <a:r>
              <a:rPr lang="en-GB" sz="1200">
                <a:solidFill>
                  <a:schemeClr val="tx1"/>
                </a:solidFill>
                <a:latin typeface="Arial" pitchFamily="34" charset="0"/>
              </a:rPr>
              <a:t>TS2 (Teratec, Bull), SEBASTIAN</a:t>
            </a:r>
          </a:p>
        </p:txBody>
      </p:sp>
      <p:sp>
        <p:nvSpPr>
          <p:cNvPr id="95263" name="AutoShape 31"/>
          <p:cNvSpPr>
            <a:spLocks noChangeArrowheads="1"/>
          </p:cNvSpPr>
          <p:nvPr/>
        </p:nvSpPr>
        <p:spPr bwMode="auto">
          <a:xfrm>
            <a:off x="6734175" y="3017838"/>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a:r>
              <a:rPr lang="fr-FR" sz="1400" b="1">
                <a:solidFill>
                  <a:srgbClr val="0000CC"/>
                </a:solidFill>
                <a:latin typeface="Arial" pitchFamily="34" charset="0"/>
              </a:rPr>
              <a:t>2008</a:t>
            </a:r>
            <a:endParaRPr lang="en-US" sz="1200" b="1">
              <a:solidFill>
                <a:schemeClr val="tx1"/>
              </a:solidFill>
              <a:latin typeface="Arial" pitchFamily="34" charset="0"/>
            </a:endParaRPr>
          </a:p>
          <a:p>
            <a:pPr algn="ctr"/>
            <a:r>
              <a:rPr lang="fr-FR" sz="1400">
                <a:solidFill>
                  <a:srgbClr val="0000CC"/>
                </a:solidFill>
              </a:rPr>
              <a:t>CILOE, OPENHPC </a:t>
            </a:r>
          </a:p>
        </p:txBody>
      </p:sp>
      <p:sp>
        <p:nvSpPr>
          <p:cNvPr id="95264" name="AutoShape 32"/>
          <p:cNvSpPr>
            <a:spLocks noChangeArrowheads="1"/>
          </p:cNvSpPr>
          <p:nvPr/>
        </p:nvSpPr>
        <p:spPr bwMode="auto">
          <a:xfrm>
            <a:off x="7353300" y="1976438"/>
            <a:ext cx="1439863" cy="719137"/>
          </a:xfrm>
          <a:prstGeom prst="roundRect">
            <a:avLst>
              <a:gd name="adj" fmla="val 4083"/>
            </a:avLst>
          </a:prstGeom>
          <a:gradFill rotWithShape="1">
            <a:gsLst>
              <a:gs pos="0">
                <a:srgbClr val="00FFFF"/>
              </a:gs>
              <a:gs pos="100000">
                <a:srgbClr val="EAEAEA"/>
              </a:gs>
            </a:gsLst>
            <a:lin ang="5400000" scaled="1"/>
          </a:gradFill>
          <a:ln w="12700">
            <a:solidFill>
              <a:schemeClr val="bg2"/>
            </a:solidFill>
            <a:round/>
            <a:headEnd/>
            <a:tailEnd/>
          </a:ln>
          <a:effectLst/>
        </p:spPr>
        <p:txBody>
          <a:bodyPr anchor="ctr"/>
          <a:lstStyle/>
          <a:p>
            <a:pPr algn="ctr" eaLnBrk="0" hangingPunct="0"/>
            <a:r>
              <a:rPr lang="fr-FR" sz="1400" b="1">
                <a:solidFill>
                  <a:srgbClr val="0000CC"/>
                </a:solidFill>
                <a:latin typeface="Arial" pitchFamily="34" charset="0"/>
              </a:rPr>
              <a:t>2009</a:t>
            </a:r>
            <a:r>
              <a:rPr lang="en-GB" sz="1400" b="1">
                <a:solidFill>
                  <a:schemeClr val="tx1"/>
                </a:solidFill>
                <a:latin typeface="Arial" pitchFamily="34" charset="0"/>
              </a:rPr>
              <a:t> </a:t>
            </a:r>
          </a:p>
          <a:p>
            <a:pPr algn="ctr" eaLnBrk="0" hangingPunct="0"/>
            <a:r>
              <a:rPr lang="en-GB" sz="1200">
                <a:solidFill>
                  <a:schemeClr val="tx1"/>
                </a:solidFill>
                <a:latin typeface="Arial" pitchFamily="34" charset="0"/>
              </a:rPr>
              <a:t>CSP</a:t>
            </a:r>
          </a:p>
        </p:txBody>
      </p:sp>
      <p:sp>
        <p:nvSpPr>
          <p:cNvPr id="95265" name="AutoShape 33"/>
          <p:cNvSpPr>
            <a:spLocks noChangeArrowheads="1"/>
          </p:cNvSpPr>
          <p:nvPr/>
        </p:nvSpPr>
        <p:spPr bwMode="auto">
          <a:xfrm>
            <a:off x="7989888" y="1114425"/>
            <a:ext cx="1439862" cy="719138"/>
          </a:xfrm>
          <a:prstGeom prst="roundRect">
            <a:avLst>
              <a:gd name="adj" fmla="val 4083"/>
            </a:avLst>
          </a:prstGeom>
          <a:gradFill rotWithShape="1">
            <a:gsLst>
              <a:gs pos="0">
                <a:srgbClr val="FF0000">
                  <a:gamma/>
                  <a:shade val="46275"/>
                  <a:invGamma/>
                </a:srgbClr>
              </a:gs>
              <a:gs pos="100000">
                <a:srgbClr val="FF0000"/>
              </a:gs>
            </a:gsLst>
            <a:lin ang="5400000" scaled="1"/>
          </a:gradFill>
          <a:ln w="12700">
            <a:solidFill>
              <a:schemeClr val="bg2"/>
            </a:solidFill>
            <a:round/>
            <a:headEnd/>
            <a:tailEnd/>
          </a:ln>
          <a:effectLst/>
        </p:spPr>
        <p:txBody>
          <a:bodyPr anchor="ctr"/>
          <a:lstStyle/>
          <a:p>
            <a:pPr algn="ctr"/>
            <a:r>
              <a:rPr lang="en-US" sz="2400" b="1" dirty="0" smtClean="0">
                <a:solidFill>
                  <a:schemeClr val="tx1"/>
                </a:solidFill>
                <a:latin typeface="Arial" pitchFamily="34" charset="0"/>
              </a:rPr>
              <a:t>2020</a:t>
            </a:r>
            <a:endParaRPr lang="en-US" sz="2400" b="1" dirty="0">
              <a:solidFill>
                <a:schemeClr val="tx1"/>
              </a:solidFill>
              <a:latin typeface="Arial" pitchFamily="34" charset="0"/>
            </a:endParaRPr>
          </a:p>
          <a:p>
            <a:pPr algn="ctr"/>
            <a:r>
              <a:rPr lang="en-GB" sz="2000" b="1" dirty="0">
                <a:solidFill>
                  <a:schemeClr val="tx1"/>
                </a:solidFill>
                <a:latin typeface="Arial" pitchFamily="34" charset="0"/>
              </a:rPr>
              <a:t>?</a:t>
            </a:r>
          </a:p>
        </p:txBody>
      </p:sp>
      <p:pic>
        <p:nvPicPr>
          <p:cNvPr id="95266" name="Picture 4" descr="LogoOpenPLAST"/>
          <p:cNvPicPr>
            <a:picLocks noChangeAspect="1" noChangeArrowheads="1"/>
          </p:cNvPicPr>
          <p:nvPr/>
        </p:nvPicPr>
        <p:blipFill>
          <a:blip r:embed="rId2" cstate="print"/>
          <a:srcRect/>
          <a:stretch>
            <a:fillRect/>
          </a:stretch>
        </p:blipFill>
        <p:spPr bwMode="auto">
          <a:xfrm>
            <a:off x="1836738" y="4983163"/>
            <a:ext cx="1054100" cy="895350"/>
          </a:xfrm>
          <a:prstGeom prst="rect">
            <a:avLst/>
          </a:prstGeom>
          <a:noFill/>
          <a:ln w="9525">
            <a:noFill/>
            <a:miter lim="800000"/>
            <a:headEnd/>
            <a:tailEnd/>
          </a:ln>
        </p:spPr>
      </p:pic>
      <p:pic>
        <p:nvPicPr>
          <p:cNvPr id="95267" name="Picture 5" descr="logo egee"/>
          <p:cNvPicPr>
            <a:picLocks noChangeAspect="1" noChangeArrowheads="1"/>
          </p:cNvPicPr>
          <p:nvPr/>
        </p:nvPicPr>
        <p:blipFill>
          <a:blip r:embed="rId3" cstate="print"/>
          <a:srcRect/>
          <a:stretch>
            <a:fillRect/>
          </a:stretch>
        </p:blipFill>
        <p:spPr bwMode="auto">
          <a:xfrm>
            <a:off x="6821488" y="4849813"/>
            <a:ext cx="1135062" cy="619125"/>
          </a:xfrm>
          <a:prstGeom prst="rect">
            <a:avLst/>
          </a:prstGeom>
          <a:noFill/>
          <a:ln w="9525">
            <a:noFill/>
            <a:miter lim="800000"/>
            <a:headEnd/>
            <a:tailEnd/>
          </a:ln>
        </p:spPr>
      </p:pic>
      <p:pic>
        <p:nvPicPr>
          <p:cNvPr id="95268" name="Picture 6" descr="logo rugbi"/>
          <p:cNvPicPr>
            <a:picLocks noChangeAspect="1" noChangeArrowheads="1"/>
          </p:cNvPicPr>
          <p:nvPr/>
        </p:nvPicPr>
        <p:blipFill>
          <a:blip r:embed="rId4" cstate="print"/>
          <a:srcRect/>
          <a:stretch>
            <a:fillRect/>
          </a:stretch>
        </p:blipFill>
        <p:spPr bwMode="auto">
          <a:xfrm>
            <a:off x="1276350" y="4029075"/>
            <a:ext cx="1071563" cy="868363"/>
          </a:xfrm>
          <a:prstGeom prst="rect">
            <a:avLst/>
          </a:prstGeom>
          <a:noFill/>
          <a:ln w="9525">
            <a:noFill/>
            <a:miter lim="800000"/>
            <a:headEnd/>
            <a:tailEnd/>
          </a:ln>
        </p:spPr>
      </p:pic>
      <p:pic>
        <p:nvPicPr>
          <p:cNvPr id="95269" name="Picture 7" descr="datagrid-logo"/>
          <p:cNvPicPr>
            <a:picLocks noChangeAspect="1" noChangeArrowheads="1"/>
          </p:cNvPicPr>
          <p:nvPr/>
        </p:nvPicPr>
        <p:blipFill>
          <a:blip r:embed="rId5" cstate="print"/>
          <a:srcRect/>
          <a:stretch>
            <a:fillRect/>
          </a:stretch>
        </p:blipFill>
        <p:spPr bwMode="auto">
          <a:xfrm>
            <a:off x="1608138" y="1098550"/>
            <a:ext cx="1276350" cy="712788"/>
          </a:xfrm>
          <a:prstGeom prst="rect">
            <a:avLst/>
          </a:prstGeom>
          <a:noFill/>
          <a:ln w="9525">
            <a:noFill/>
            <a:miter lim="800000"/>
            <a:headEnd/>
            <a:tailEnd/>
          </a:ln>
        </p:spPr>
      </p:pic>
      <p:pic>
        <p:nvPicPr>
          <p:cNvPr id="95270" name="Picture 11" descr="D:\musso\Bioinformatique\logoRNTL.gif"/>
          <p:cNvPicPr>
            <a:picLocks noChangeAspect="1" noChangeArrowheads="1"/>
          </p:cNvPicPr>
          <p:nvPr/>
        </p:nvPicPr>
        <p:blipFill>
          <a:blip r:embed="rId6" cstate="print"/>
          <a:srcRect/>
          <a:stretch>
            <a:fillRect/>
          </a:stretch>
        </p:blipFill>
        <p:spPr bwMode="auto">
          <a:xfrm>
            <a:off x="6789738" y="6042025"/>
            <a:ext cx="893762" cy="449263"/>
          </a:xfrm>
          <a:prstGeom prst="rect">
            <a:avLst/>
          </a:prstGeom>
          <a:noFill/>
          <a:ln w="9525">
            <a:noFill/>
            <a:miter lim="800000"/>
            <a:headEnd/>
            <a:tailEnd/>
          </a:ln>
        </p:spPr>
      </p:pic>
      <p:pic>
        <p:nvPicPr>
          <p:cNvPr id="95271" name="Picture 12" descr="D:\musso\Bioinformatique\istnewlogo.jpg"/>
          <p:cNvPicPr>
            <a:picLocks noChangeAspect="1" noChangeArrowheads="1"/>
          </p:cNvPicPr>
          <p:nvPr/>
        </p:nvPicPr>
        <p:blipFill>
          <a:blip r:embed="rId7" cstate="print"/>
          <a:srcRect/>
          <a:stretch>
            <a:fillRect/>
          </a:stretch>
        </p:blipFill>
        <p:spPr bwMode="auto">
          <a:xfrm>
            <a:off x="2325688" y="5945188"/>
            <a:ext cx="908050" cy="522287"/>
          </a:xfrm>
          <a:prstGeom prst="rect">
            <a:avLst/>
          </a:prstGeom>
          <a:noFill/>
          <a:ln w="9525">
            <a:noFill/>
            <a:miter lim="800000"/>
            <a:headEnd/>
            <a:tailEnd/>
          </a:ln>
        </p:spPr>
      </p:pic>
      <p:pic>
        <p:nvPicPr>
          <p:cNvPr id="95272" name="Picture 20" descr="D:\musso\Bioinformatique\logogenhomme.gif"/>
          <p:cNvPicPr>
            <a:picLocks noChangeAspect="1" noChangeArrowheads="1"/>
          </p:cNvPicPr>
          <p:nvPr/>
        </p:nvPicPr>
        <p:blipFill>
          <a:blip r:embed="rId8" cstate="print"/>
          <a:srcRect/>
          <a:stretch>
            <a:fillRect/>
          </a:stretch>
        </p:blipFill>
        <p:spPr bwMode="auto">
          <a:xfrm>
            <a:off x="1030288" y="6083300"/>
            <a:ext cx="1139825" cy="509588"/>
          </a:xfrm>
          <a:prstGeom prst="rect">
            <a:avLst/>
          </a:prstGeom>
          <a:noFill/>
          <a:ln w="9525">
            <a:noFill/>
            <a:miter lim="800000"/>
            <a:headEnd/>
            <a:tailEnd/>
          </a:ln>
        </p:spPr>
      </p:pic>
      <p:pic>
        <p:nvPicPr>
          <p:cNvPr id="95273" name="Picture 22"/>
          <p:cNvPicPr>
            <a:picLocks noChangeAspect="1" noChangeArrowheads="1"/>
          </p:cNvPicPr>
          <p:nvPr/>
        </p:nvPicPr>
        <p:blipFill>
          <a:blip r:embed="rId9" cstate="print"/>
          <a:srcRect/>
          <a:stretch>
            <a:fillRect/>
          </a:stretch>
        </p:blipFill>
        <p:spPr bwMode="auto">
          <a:xfrm>
            <a:off x="193675" y="5160963"/>
            <a:ext cx="1397000" cy="769937"/>
          </a:xfrm>
          <a:prstGeom prst="rect">
            <a:avLst/>
          </a:prstGeom>
          <a:noFill/>
          <a:ln w="50800">
            <a:noFill/>
            <a:miter lim="800000"/>
            <a:headEnd type="none" w="sm" len="sm"/>
            <a:tailEnd type="none" w="sm" len="sm"/>
          </a:ln>
        </p:spPr>
      </p:pic>
      <p:pic>
        <p:nvPicPr>
          <p:cNvPr id="95274" name="Picture 23" descr="ciloe2"/>
          <p:cNvPicPr>
            <a:picLocks noChangeAspect="1" noChangeArrowheads="1"/>
          </p:cNvPicPr>
          <p:nvPr/>
        </p:nvPicPr>
        <p:blipFill>
          <a:blip r:embed="rId10" cstate="print"/>
          <a:srcRect/>
          <a:stretch>
            <a:fillRect/>
          </a:stretch>
        </p:blipFill>
        <p:spPr bwMode="auto">
          <a:xfrm>
            <a:off x="8370888" y="3378200"/>
            <a:ext cx="1081087" cy="609600"/>
          </a:xfrm>
          <a:prstGeom prst="rect">
            <a:avLst/>
          </a:prstGeom>
          <a:noFill/>
          <a:ln w="9525">
            <a:noFill/>
            <a:miter lim="800000"/>
            <a:headEnd/>
            <a:tailEnd/>
          </a:ln>
        </p:spPr>
      </p:pic>
      <p:pic>
        <p:nvPicPr>
          <p:cNvPr id="95275" name="Picture 24"/>
          <p:cNvPicPr>
            <a:picLocks noChangeAspect="1" noChangeArrowheads="1"/>
          </p:cNvPicPr>
          <p:nvPr/>
        </p:nvPicPr>
        <p:blipFill>
          <a:blip r:embed="rId11" cstate="print"/>
          <a:srcRect/>
          <a:stretch>
            <a:fillRect/>
          </a:stretch>
        </p:blipFill>
        <p:spPr bwMode="auto">
          <a:xfrm>
            <a:off x="8534400" y="2733675"/>
            <a:ext cx="649288" cy="644525"/>
          </a:xfrm>
          <a:prstGeom prst="rect">
            <a:avLst/>
          </a:prstGeom>
          <a:noFill/>
          <a:ln w="9525">
            <a:noFill/>
            <a:round/>
            <a:headEnd/>
            <a:tailEnd/>
          </a:ln>
        </p:spPr>
      </p:pic>
      <p:pic>
        <p:nvPicPr>
          <p:cNvPr id="95276" name="Picture 9" descr="D:\musso\Bioinformatique\logo cern.gif"/>
          <p:cNvPicPr>
            <a:picLocks noChangeAspect="1" noChangeArrowheads="1"/>
          </p:cNvPicPr>
          <p:nvPr/>
        </p:nvPicPr>
        <p:blipFill>
          <a:blip r:embed="rId12" cstate="print"/>
          <a:srcRect/>
          <a:stretch>
            <a:fillRect/>
          </a:stretch>
        </p:blipFill>
        <p:spPr bwMode="auto">
          <a:xfrm>
            <a:off x="4368800" y="3568700"/>
            <a:ext cx="1130300" cy="1090613"/>
          </a:xfrm>
          <a:prstGeom prst="rect">
            <a:avLst/>
          </a:prstGeom>
          <a:noFill/>
          <a:ln w="9525">
            <a:noFill/>
            <a:miter lim="800000"/>
            <a:headEnd/>
            <a:tailEnd/>
          </a:ln>
        </p:spPr>
      </p:pic>
      <p:pic>
        <p:nvPicPr>
          <p:cNvPr id="95277" name="Picture 10" descr="Logo_centre_de_calcul"/>
          <p:cNvPicPr>
            <a:picLocks noChangeAspect="1" noChangeArrowheads="1"/>
          </p:cNvPicPr>
          <p:nvPr/>
        </p:nvPicPr>
        <p:blipFill>
          <a:blip r:embed="rId13" cstate="print"/>
          <a:srcRect/>
          <a:stretch>
            <a:fillRect/>
          </a:stretch>
        </p:blipFill>
        <p:spPr bwMode="auto">
          <a:xfrm>
            <a:off x="8150225" y="4830763"/>
            <a:ext cx="788988" cy="676275"/>
          </a:xfrm>
          <a:prstGeom prst="rect">
            <a:avLst/>
          </a:prstGeom>
          <a:noFill/>
          <a:ln w="9525">
            <a:noFill/>
            <a:miter lim="800000"/>
            <a:headEnd/>
            <a:tailEnd/>
          </a:ln>
        </p:spPr>
      </p:pic>
      <p:pic>
        <p:nvPicPr>
          <p:cNvPr id="95278" name="Picture 14" descr="logo"/>
          <p:cNvPicPr>
            <a:picLocks noChangeAspect="1" noChangeArrowheads="1"/>
          </p:cNvPicPr>
          <p:nvPr/>
        </p:nvPicPr>
        <p:blipFill>
          <a:blip r:embed="rId14" cstate="print"/>
          <a:srcRect/>
          <a:stretch>
            <a:fillRect/>
          </a:stretch>
        </p:blipFill>
        <p:spPr bwMode="auto">
          <a:xfrm>
            <a:off x="3832225" y="2646363"/>
            <a:ext cx="806450" cy="731837"/>
          </a:xfrm>
          <a:prstGeom prst="rect">
            <a:avLst/>
          </a:prstGeom>
          <a:noFill/>
          <a:ln w="9525">
            <a:noFill/>
            <a:miter lim="800000"/>
            <a:headEnd/>
            <a:tailEnd/>
          </a:ln>
        </p:spPr>
      </p:pic>
      <p:pic>
        <p:nvPicPr>
          <p:cNvPr id="95279" name="Picture 17" descr="D:\jmusso\Commerce\Offres - Présentations\INRIA logo.gif"/>
          <p:cNvPicPr>
            <a:picLocks noChangeAspect="1" noChangeArrowheads="1"/>
          </p:cNvPicPr>
          <p:nvPr/>
        </p:nvPicPr>
        <p:blipFill>
          <a:blip r:embed="rId15" cstate="print"/>
          <a:srcRect/>
          <a:stretch>
            <a:fillRect/>
          </a:stretch>
        </p:blipFill>
        <p:spPr bwMode="auto">
          <a:xfrm>
            <a:off x="5953125" y="5794375"/>
            <a:ext cx="701675" cy="636588"/>
          </a:xfrm>
          <a:prstGeom prst="rect">
            <a:avLst/>
          </a:prstGeom>
          <a:noFill/>
          <a:ln w="9525">
            <a:noFill/>
            <a:miter lim="800000"/>
            <a:headEnd/>
            <a:tailEnd/>
          </a:ln>
        </p:spPr>
      </p:pic>
      <p:pic>
        <p:nvPicPr>
          <p:cNvPr id="95280" name="Picture 18" descr="D:\jmusso\Commerce\Offres - Présentations\logo-ibcp-l.gif"/>
          <p:cNvPicPr>
            <a:picLocks noChangeAspect="1" noChangeArrowheads="1"/>
          </p:cNvPicPr>
          <p:nvPr/>
        </p:nvPicPr>
        <p:blipFill>
          <a:blip r:embed="rId16" cstate="print"/>
          <a:srcRect/>
          <a:stretch>
            <a:fillRect/>
          </a:stretch>
        </p:blipFill>
        <p:spPr bwMode="auto">
          <a:xfrm>
            <a:off x="5548313" y="2641600"/>
            <a:ext cx="793750" cy="736600"/>
          </a:xfrm>
          <a:prstGeom prst="rect">
            <a:avLst/>
          </a:prstGeom>
          <a:noFill/>
          <a:ln w="9525">
            <a:noFill/>
            <a:miter lim="800000"/>
            <a:headEnd/>
            <a:tailEnd/>
          </a:ln>
        </p:spPr>
      </p:pic>
      <p:pic>
        <p:nvPicPr>
          <p:cNvPr id="95281" name="Picture 19" descr="D:\jmusso\Commerce\Offres - Présentations\CNES_logo.GIF"/>
          <p:cNvPicPr>
            <a:picLocks noChangeAspect="1" noChangeArrowheads="1"/>
          </p:cNvPicPr>
          <p:nvPr/>
        </p:nvPicPr>
        <p:blipFill>
          <a:blip r:embed="rId17" cstate="print"/>
          <a:srcRect/>
          <a:stretch>
            <a:fillRect/>
          </a:stretch>
        </p:blipFill>
        <p:spPr bwMode="auto">
          <a:xfrm>
            <a:off x="3436938" y="5816600"/>
            <a:ext cx="685800" cy="660400"/>
          </a:xfrm>
          <a:prstGeom prst="rect">
            <a:avLst/>
          </a:prstGeom>
          <a:noFill/>
          <a:ln w="9525">
            <a:noFill/>
            <a:miter lim="800000"/>
            <a:headEnd/>
            <a:tailEnd/>
          </a:ln>
        </p:spPr>
      </p:pic>
      <p:pic>
        <p:nvPicPr>
          <p:cNvPr id="95286" name="Picture 54" descr="http://perso.ens-lyon.fr/laurent.lefevre/logos/etoile.jpg"/>
          <p:cNvPicPr>
            <a:picLocks noChangeAspect="1" noChangeArrowheads="1"/>
          </p:cNvPicPr>
          <p:nvPr/>
        </p:nvPicPr>
        <p:blipFill>
          <a:blip r:embed="rId18" cstate="print"/>
          <a:srcRect/>
          <a:stretch>
            <a:fillRect/>
          </a:stretch>
        </p:blipFill>
        <p:spPr bwMode="auto">
          <a:xfrm>
            <a:off x="0" y="2794000"/>
            <a:ext cx="1589088" cy="995363"/>
          </a:xfrm>
          <a:prstGeom prst="rect">
            <a:avLst/>
          </a:prstGeom>
          <a:noFill/>
        </p:spPr>
      </p:pic>
      <p:pic>
        <p:nvPicPr>
          <p:cNvPr id="95287" name="Image 8" descr="hartig1.bmp"/>
          <p:cNvPicPr>
            <a:picLocks noChangeAspect="1" noChangeArrowheads="1"/>
          </p:cNvPicPr>
          <p:nvPr/>
        </p:nvPicPr>
        <p:blipFill>
          <a:blip r:embed="rId19" cstate="print"/>
          <a:srcRect/>
          <a:stretch>
            <a:fillRect/>
          </a:stretch>
        </p:blipFill>
        <p:spPr bwMode="auto">
          <a:xfrm>
            <a:off x="3309938" y="1112838"/>
            <a:ext cx="3646487" cy="1365250"/>
          </a:xfrm>
          <a:prstGeom prst="rect">
            <a:avLst/>
          </a:prstGeom>
          <a:noFill/>
        </p:spPr>
      </p:pic>
      <p:pic>
        <p:nvPicPr>
          <p:cNvPr id="34" name="Picture 2"/>
          <p:cNvPicPr>
            <a:picLocks noChangeAspect="1" noChangeArrowheads="1"/>
          </p:cNvPicPr>
          <p:nvPr/>
        </p:nvPicPr>
        <p:blipFill>
          <a:blip r:embed="rId20" cstate="print"/>
          <a:srcRect/>
          <a:stretch>
            <a:fillRect/>
          </a:stretch>
        </p:blipFill>
        <p:spPr bwMode="auto">
          <a:xfrm>
            <a:off x="8941802" y="1523429"/>
            <a:ext cx="626533" cy="626533"/>
          </a:xfrm>
          <a:prstGeom prst="rect">
            <a:avLst/>
          </a:prstGeom>
          <a:noFill/>
          <a:ln w="508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10"/>
          <p:cNvSpPr txBox="1">
            <a:spLocks noChangeArrowheads="1"/>
          </p:cNvSpPr>
          <p:nvPr/>
        </p:nvSpPr>
        <p:spPr bwMode="auto">
          <a:xfrm>
            <a:off x="5345295" y="3402957"/>
            <a:ext cx="4365864" cy="2708475"/>
          </a:xfrm>
          <a:prstGeom prst="roundRect">
            <a:avLst/>
          </a:prstGeom>
          <a:solidFill>
            <a:srgbClr val="FFFF99"/>
          </a:solidFill>
          <a:ln w="9525">
            <a:noFill/>
            <a:miter lim="800000"/>
            <a:headEnd/>
            <a:tailEnd/>
          </a:ln>
          <a:effectLst>
            <a:outerShdw blurRad="355600" dist="190500" dir="2700000" algn="tl" rotWithShape="0">
              <a:prstClr val="black">
                <a:alpha val="40000"/>
              </a:prstClr>
            </a:outerShdw>
          </a:effectLst>
          <a:scene3d>
            <a:camera prst="orthographicFront"/>
            <a:lightRig rig="threePt" dir="t"/>
          </a:scene3d>
          <a:sp3d>
            <a:bevelT/>
          </a:sp3d>
        </p:spPr>
        <p:txBody>
          <a:bodyPr anchor="ctr"/>
          <a:lstStyle/>
          <a:p>
            <a:pPr eaLnBrk="0" hangingPunct="0">
              <a:spcBef>
                <a:spcPct val="50000"/>
              </a:spcBef>
              <a:buFont typeface="Wingdings" pitchFamily="2" charset="2"/>
              <a:buNone/>
              <a:defRPr/>
            </a:pPr>
            <a:endParaRPr lang="fr-FR" sz="1600" b="1">
              <a:latin typeface="Trebuchet MS" pitchFamily="34" charset="0"/>
            </a:endParaRPr>
          </a:p>
        </p:txBody>
      </p:sp>
      <p:sp>
        <p:nvSpPr>
          <p:cNvPr id="19458" name="Rectangle 2"/>
          <p:cNvSpPr>
            <a:spLocks noGrp="1" noChangeArrowheads="1"/>
          </p:cNvSpPr>
          <p:nvPr>
            <p:ph type="title"/>
          </p:nvPr>
        </p:nvSpPr>
        <p:spPr/>
        <p:txBody>
          <a:bodyPr/>
          <a:lstStyle/>
          <a:p>
            <a:pPr eaLnBrk="1" hangingPunct="1"/>
            <a:r>
              <a:rPr lang="en-US" dirty="0" smtClean="0"/>
              <a:t>          Computational </a:t>
            </a:r>
            <a:r>
              <a:rPr lang="en-US" dirty="0" smtClean="0"/>
              <a:t>efficiently and simulation architecture</a:t>
            </a:r>
            <a:br>
              <a:rPr lang="en-US" dirty="0" smtClean="0"/>
            </a:br>
            <a:r>
              <a:rPr lang="en-US" dirty="0" smtClean="0"/>
              <a:t> </a:t>
            </a:r>
            <a:r>
              <a:rPr lang="en-GB" dirty="0" smtClean="0"/>
              <a:t>GAIA: </a:t>
            </a:r>
            <a:r>
              <a:rPr lang="en-US" dirty="0" smtClean="0"/>
              <a:t>chosen </a:t>
            </a:r>
            <a:r>
              <a:rPr lang="fr-FR" dirty="0" smtClean="0"/>
              <a:t>Architectures</a:t>
            </a:r>
            <a:endParaRPr lang="en-US" dirty="0" smtClean="0"/>
          </a:p>
        </p:txBody>
      </p:sp>
      <p:sp>
        <p:nvSpPr>
          <p:cNvPr id="19459" name="Rectangle 3"/>
          <p:cNvSpPr>
            <a:spLocks noGrp="1" noChangeArrowheads="1"/>
          </p:cNvSpPr>
          <p:nvPr>
            <p:ph type="body" idx="1"/>
          </p:nvPr>
        </p:nvSpPr>
        <p:spPr>
          <a:xfrm>
            <a:off x="8311769" y="3461715"/>
            <a:ext cx="1594231" cy="2719166"/>
          </a:xfrm>
        </p:spPr>
        <p:txBody>
          <a:bodyPr/>
          <a:lstStyle/>
          <a:p>
            <a:pPr eaLnBrk="1" hangingPunct="1">
              <a:lnSpc>
                <a:spcPct val="90000"/>
              </a:lnSpc>
            </a:pPr>
            <a:r>
              <a:rPr lang="en-US" sz="1100" dirty="0" smtClean="0"/>
              <a:t>Amazon/A9</a:t>
            </a:r>
          </a:p>
          <a:p>
            <a:pPr eaLnBrk="1" hangingPunct="1">
              <a:lnSpc>
                <a:spcPct val="90000"/>
              </a:lnSpc>
            </a:pPr>
            <a:r>
              <a:rPr lang="en-US" sz="1100" dirty="0" err="1" smtClean="0"/>
              <a:t>Facebook</a:t>
            </a:r>
            <a:endParaRPr lang="en-US" sz="1100" dirty="0" smtClean="0"/>
          </a:p>
          <a:p>
            <a:pPr eaLnBrk="1" hangingPunct="1">
              <a:lnSpc>
                <a:spcPct val="90000"/>
              </a:lnSpc>
            </a:pPr>
            <a:r>
              <a:rPr lang="en-US" sz="1100" dirty="0" err="1" smtClean="0"/>
              <a:t>Google</a:t>
            </a:r>
            <a:endParaRPr lang="en-US" sz="1100" dirty="0" smtClean="0"/>
          </a:p>
          <a:p>
            <a:pPr eaLnBrk="1" hangingPunct="1">
              <a:lnSpc>
                <a:spcPct val="90000"/>
              </a:lnSpc>
            </a:pPr>
            <a:r>
              <a:rPr lang="en-US" sz="1100" dirty="0" smtClean="0"/>
              <a:t>IBM</a:t>
            </a:r>
          </a:p>
          <a:p>
            <a:pPr eaLnBrk="1" hangingPunct="1">
              <a:lnSpc>
                <a:spcPct val="90000"/>
              </a:lnSpc>
            </a:pPr>
            <a:r>
              <a:rPr lang="en-US" sz="1100" dirty="0" err="1" smtClean="0"/>
              <a:t>Joost</a:t>
            </a:r>
            <a:endParaRPr lang="en-US" sz="1100" dirty="0" smtClean="0"/>
          </a:p>
          <a:p>
            <a:pPr eaLnBrk="1" hangingPunct="1">
              <a:lnSpc>
                <a:spcPct val="90000"/>
              </a:lnSpc>
            </a:pPr>
            <a:r>
              <a:rPr lang="en-US" sz="1100" dirty="0" err="1" smtClean="0"/>
              <a:t>Last.fm</a:t>
            </a:r>
            <a:endParaRPr lang="en-US" sz="1100" dirty="0" smtClean="0"/>
          </a:p>
          <a:p>
            <a:pPr eaLnBrk="1" hangingPunct="1">
              <a:lnSpc>
                <a:spcPct val="90000"/>
              </a:lnSpc>
            </a:pPr>
            <a:r>
              <a:rPr lang="en-US" sz="1100" dirty="0" smtClean="0"/>
              <a:t>New York Times</a:t>
            </a:r>
          </a:p>
          <a:p>
            <a:pPr eaLnBrk="1" hangingPunct="1">
              <a:lnSpc>
                <a:spcPct val="90000"/>
              </a:lnSpc>
            </a:pPr>
            <a:r>
              <a:rPr lang="en-US" sz="1100" dirty="0" err="1" smtClean="0"/>
              <a:t>PowerSet</a:t>
            </a:r>
            <a:endParaRPr lang="en-US" sz="1100" dirty="0" smtClean="0"/>
          </a:p>
          <a:p>
            <a:pPr eaLnBrk="1" hangingPunct="1">
              <a:lnSpc>
                <a:spcPct val="90000"/>
              </a:lnSpc>
            </a:pPr>
            <a:r>
              <a:rPr lang="en-US" sz="1100" dirty="0" err="1" smtClean="0"/>
              <a:t>Veoh</a:t>
            </a:r>
            <a:endParaRPr lang="en-US" sz="1100" dirty="0" smtClean="0"/>
          </a:p>
          <a:p>
            <a:pPr eaLnBrk="1" hangingPunct="1">
              <a:lnSpc>
                <a:spcPct val="90000"/>
              </a:lnSpc>
            </a:pPr>
            <a:r>
              <a:rPr lang="en-US" sz="1100" dirty="0" smtClean="0"/>
              <a:t>Yahoo!</a:t>
            </a:r>
            <a:endParaRPr lang="en-US" sz="1100" dirty="0" smtClean="0"/>
          </a:p>
        </p:txBody>
      </p:sp>
      <p:sp>
        <p:nvSpPr>
          <p:cNvPr id="4" name="Rectangle 3"/>
          <p:cNvSpPr/>
          <p:nvPr/>
        </p:nvSpPr>
        <p:spPr>
          <a:xfrm>
            <a:off x="4741038" y="6119071"/>
            <a:ext cx="4953000" cy="276999"/>
          </a:xfrm>
          <a:prstGeom prst="rect">
            <a:avLst/>
          </a:prstGeom>
        </p:spPr>
        <p:txBody>
          <a:bodyPr>
            <a:spAutoFit/>
          </a:bodyPr>
          <a:lstStyle/>
          <a:p>
            <a:pPr lvl="1" eaLnBrk="1" hangingPunct="1"/>
            <a:r>
              <a:rPr lang="en-US" sz="1200" dirty="0" smtClean="0">
                <a:solidFill>
                  <a:schemeClr val="tx1">
                    <a:lumMod val="50000"/>
                  </a:schemeClr>
                </a:solidFill>
                <a:hlinkClick r:id="rId2"/>
              </a:rPr>
              <a:t>http://hadoop.apache.org/core/docs/current/hdfs_design.html</a:t>
            </a:r>
            <a:endParaRPr lang="en-US" sz="1200" dirty="0" smtClean="0">
              <a:solidFill>
                <a:schemeClr val="tx1">
                  <a:lumMod val="50000"/>
                </a:schemeClr>
              </a:solidFill>
            </a:endParaRPr>
          </a:p>
        </p:txBody>
      </p:sp>
      <p:pic>
        <p:nvPicPr>
          <p:cNvPr id="74754" name="Picture 2"/>
          <p:cNvPicPr>
            <a:picLocks noChangeAspect="1" noChangeArrowheads="1"/>
          </p:cNvPicPr>
          <p:nvPr/>
        </p:nvPicPr>
        <p:blipFill>
          <a:blip r:embed="rId3" cstate="print"/>
          <a:srcRect/>
          <a:stretch>
            <a:fillRect/>
          </a:stretch>
        </p:blipFill>
        <p:spPr bwMode="auto">
          <a:xfrm>
            <a:off x="5401508" y="3831220"/>
            <a:ext cx="2897540" cy="2002419"/>
          </a:xfrm>
          <a:prstGeom prst="rect">
            <a:avLst/>
          </a:prstGeom>
          <a:noFill/>
          <a:ln w="50800" cap="flat" cmpd="sng">
            <a:noFill/>
            <a:prstDash val="solid"/>
            <a:miter lim="800000"/>
            <a:headEnd type="none" w="sm" len="sm"/>
            <a:tailEnd type="none" w="sm" len="sm"/>
          </a:ln>
        </p:spPr>
      </p:pic>
      <p:sp>
        <p:nvSpPr>
          <p:cNvPr id="9" name="Rectangle 8"/>
          <p:cNvSpPr/>
          <p:nvPr/>
        </p:nvSpPr>
        <p:spPr>
          <a:xfrm>
            <a:off x="5324354" y="1319503"/>
            <a:ext cx="4350152" cy="2123658"/>
          </a:xfrm>
          <a:prstGeom prst="rect">
            <a:avLst/>
          </a:prstGeom>
        </p:spPr>
        <p:txBody>
          <a:bodyPr wrap="square">
            <a:spAutoFit/>
          </a:bodyPr>
          <a:lstStyle/>
          <a:p>
            <a:pPr marL="338138" indent="-338138" algn="just">
              <a:spcBef>
                <a:spcPts val="400"/>
              </a:spcBef>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100" dirty="0" err="1">
                <a:solidFill>
                  <a:schemeClr val="tx1"/>
                </a:solidFill>
                <a:latin typeface="+mn-lt"/>
              </a:rPr>
              <a:t>Hadoop</a:t>
            </a:r>
            <a:r>
              <a:rPr lang="en-GB" sz="1100" dirty="0">
                <a:solidFill>
                  <a:schemeClr val="tx1"/>
                </a:solidFill>
                <a:latin typeface="+mn-lt"/>
              </a:rPr>
              <a:t> is a framework for running applications on large clusters built of commodity hardware. The </a:t>
            </a:r>
            <a:r>
              <a:rPr lang="en-GB" sz="1100" dirty="0" err="1">
                <a:solidFill>
                  <a:schemeClr val="tx1"/>
                </a:solidFill>
                <a:latin typeface="+mn-lt"/>
              </a:rPr>
              <a:t>Hadoop</a:t>
            </a:r>
            <a:r>
              <a:rPr lang="en-GB" sz="1100" dirty="0">
                <a:solidFill>
                  <a:schemeClr val="tx1"/>
                </a:solidFill>
                <a:latin typeface="+mn-lt"/>
              </a:rPr>
              <a:t> framework transparently provides applications both reliability and data motion. </a:t>
            </a:r>
            <a:r>
              <a:rPr lang="en-GB" sz="1100" dirty="0" err="1">
                <a:solidFill>
                  <a:schemeClr val="tx1"/>
                </a:solidFill>
                <a:latin typeface="+mn-lt"/>
              </a:rPr>
              <a:t>Hadoop</a:t>
            </a:r>
            <a:r>
              <a:rPr lang="en-GB" sz="1100" dirty="0">
                <a:solidFill>
                  <a:schemeClr val="tx1"/>
                </a:solidFill>
                <a:latin typeface="+mn-lt"/>
              </a:rPr>
              <a:t> implements a computational paradigm named  Map/Reduce, where the application is divided into many small fragments of work, each of which may be executed or </a:t>
            </a:r>
            <a:r>
              <a:rPr lang="en-GB" sz="1100" dirty="0" err="1">
                <a:solidFill>
                  <a:schemeClr val="tx1"/>
                </a:solidFill>
                <a:latin typeface="+mn-lt"/>
              </a:rPr>
              <a:t>reexecuted</a:t>
            </a:r>
            <a:r>
              <a:rPr lang="en-GB" sz="1100" dirty="0">
                <a:solidFill>
                  <a:schemeClr val="tx1"/>
                </a:solidFill>
                <a:latin typeface="+mn-lt"/>
              </a:rPr>
              <a:t> on any node in the cluster. In addition, it provides a distributed file system (HDFS) that stores data on the compute nodes, providing very high aggregate bandwidth across the cluster. </a:t>
            </a:r>
            <a:r>
              <a:rPr lang="en-GB" sz="1100" dirty="0">
                <a:solidFill>
                  <a:schemeClr val="tx1"/>
                </a:solidFill>
                <a:latin typeface="+mn-lt"/>
              </a:rPr>
              <a:t>Both Map/Reduce and the distributed file system are designed so that node failures are automatically handled by the framework</a:t>
            </a:r>
            <a:r>
              <a:rPr lang="en-GB" sz="1100" dirty="0" smtClean="0">
                <a:solidFill>
                  <a:schemeClr val="tx1"/>
                </a:solidFill>
                <a:latin typeface="+mn-lt"/>
              </a:rPr>
              <a:t>.</a:t>
            </a:r>
            <a:endParaRPr lang="en-GB" sz="1100" dirty="0">
              <a:solidFill>
                <a:schemeClr val="tx1"/>
              </a:solidFill>
              <a:latin typeface="+mn-lt"/>
            </a:endParaRPr>
          </a:p>
        </p:txBody>
      </p:sp>
      <p:pic>
        <p:nvPicPr>
          <p:cNvPr id="10" name="Picture 3"/>
          <p:cNvPicPr>
            <a:picLocks noChangeAspect="1" noChangeArrowheads="1"/>
          </p:cNvPicPr>
          <p:nvPr/>
        </p:nvPicPr>
        <p:blipFill>
          <a:blip r:embed="rId4" cstate="print"/>
          <a:srcRect/>
          <a:stretch>
            <a:fillRect/>
          </a:stretch>
        </p:blipFill>
        <p:spPr bwMode="auto">
          <a:xfrm>
            <a:off x="301296" y="1724628"/>
            <a:ext cx="4934929" cy="3695879"/>
          </a:xfrm>
          <a:prstGeom prst="rect">
            <a:avLst/>
          </a:prstGeom>
          <a:noFill/>
          <a:ln w="508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705600" y="409575"/>
            <a:ext cx="2882900" cy="458788"/>
          </a:xfrm>
        </p:spPr>
        <p:txBody>
          <a:bodyPr/>
          <a:lstStyle/>
          <a:p>
            <a:r>
              <a:rPr lang="fr-FR" sz="2400" smtClean="0"/>
              <a:t> Questions</a:t>
            </a:r>
          </a:p>
        </p:txBody>
      </p:sp>
      <p:pic>
        <p:nvPicPr>
          <p:cNvPr id="8195" name="Picture 6" descr="question_mark"/>
          <p:cNvPicPr>
            <a:picLocks noChangeAspect="1" noChangeArrowheads="1"/>
          </p:cNvPicPr>
          <p:nvPr/>
        </p:nvPicPr>
        <p:blipFill>
          <a:blip r:embed="rId2" cstate="print"/>
          <a:srcRect/>
          <a:stretch>
            <a:fillRect/>
          </a:stretch>
        </p:blipFill>
        <p:spPr bwMode="auto">
          <a:xfrm>
            <a:off x="7751763" y="876300"/>
            <a:ext cx="1292225" cy="1192213"/>
          </a:xfrm>
          <a:prstGeom prst="rect">
            <a:avLst/>
          </a:prstGeom>
          <a:noFill/>
          <a:ln w="9525">
            <a:noFill/>
            <a:miter lim="800000"/>
            <a:headEnd/>
            <a:tailEnd/>
          </a:ln>
        </p:spPr>
      </p:pic>
      <p:pic>
        <p:nvPicPr>
          <p:cNvPr id="70658" name="Picture 2"/>
          <p:cNvPicPr>
            <a:picLocks noChangeAspect="1" noChangeArrowheads="1"/>
          </p:cNvPicPr>
          <p:nvPr/>
        </p:nvPicPr>
        <p:blipFill>
          <a:blip r:embed="rId3" cstate="print"/>
          <a:srcRect/>
          <a:stretch>
            <a:fillRect/>
          </a:stretch>
        </p:blipFill>
        <p:spPr bwMode="auto">
          <a:xfrm>
            <a:off x="3784922" y="2484281"/>
            <a:ext cx="5939241" cy="3894585"/>
          </a:xfrm>
          <a:prstGeom prst="rect">
            <a:avLst/>
          </a:prstGeom>
          <a:noFill/>
          <a:ln w="50800" cap="flat" cmpd="sng">
            <a:noFill/>
            <a:prstDash val="solid"/>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ln/>
        </p:spPr>
        <p:txBody>
          <a:bodyPr/>
          <a:lstStyle/>
          <a:p>
            <a:r>
              <a:rPr lang="en-US" dirty="0" smtClean="0"/>
              <a:t>          Computational </a:t>
            </a:r>
            <a:r>
              <a:rPr lang="en-US" dirty="0" smtClean="0"/>
              <a:t>efficiently and simulation architecture</a:t>
            </a:r>
            <a:br>
              <a:rPr lang="en-US" dirty="0" smtClean="0"/>
            </a:br>
            <a:r>
              <a:rPr lang="en-GB" dirty="0" smtClean="0"/>
              <a:t>Motivation: Business </a:t>
            </a:r>
            <a:r>
              <a:rPr lang="en-GB" dirty="0"/>
              <a:t>&amp; IS objectives</a:t>
            </a:r>
          </a:p>
        </p:txBody>
      </p:sp>
      <p:sp>
        <p:nvSpPr>
          <p:cNvPr id="281603" name="Rectangle 3"/>
          <p:cNvSpPr>
            <a:spLocks noGrp="1" noChangeArrowheads="1"/>
          </p:cNvSpPr>
          <p:nvPr>
            <p:ph type="body" idx="1"/>
          </p:nvPr>
        </p:nvSpPr>
        <p:spPr>
          <a:xfrm>
            <a:off x="162049" y="982617"/>
            <a:ext cx="5538107" cy="5533930"/>
          </a:xfrm>
        </p:spPr>
        <p:txBody>
          <a:bodyPr/>
          <a:lstStyle/>
          <a:p>
            <a:pPr algn="just"/>
            <a:r>
              <a:rPr lang="en-GB" sz="1400" b="1" dirty="0"/>
              <a:t>Customer Strategic Business Objectives</a:t>
            </a:r>
          </a:p>
          <a:p>
            <a:pPr lvl="1" algn="just">
              <a:lnSpc>
                <a:spcPct val="80000"/>
              </a:lnSpc>
            </a:pPr>
            <a:r>
              <a:rPr lang="en-GB" sz="1400" dirty="0"/>
              <a:t>Improve </a:t>
            </a:r>
            <a:r>
              <a:rPr lang="en-GB" sz="1400" b="1" dirty="0" smtClean="0">
                <a:solidFill>
                  <a:schemeClr val="hlink"/>
                </a:solidFill>
              </a:rPr>
              <a:t>Design </a:t>
            </a:r>
            <a:r>
              <a:rPr lang="en-GB" sz="1400" b="1" dirty="0">
                <a:solidFill>
                  <a:schemeClr val="hlink"/>
                </a:solidFill>
              </a:rPr>
              <a:t>maturity</a:t>
            </a:r>
            <a:r>
              <a:rPr lang="en-GB" sz="1400" dirty="0"/>
              <a:t> at a specific </a:t>
            </a:r>
            <a:r>
              <a:rPr lang="en-GB" sz="1400" dirty="0" err="1" smtClean="0"/>
              <a:t>Prg</a:t>
            </a:r>
            <a:r>
              <a:rPr lang="en-GB" sz="1400" dirty="0" smtClean="0"/>
              <a:t> </a:t>
            </a:r>
            <a:r>
              <a:rPr lang="en-GB" sz="1400" dirty="0"/>
              <a:t>milestone (Program &amp; Designer Customers)</a:t>
            </a:r>
          </a:p>
          <a:p>
            <a:pPr lvl="2" algn="just">
              <a:lnSpc>
                <a:spcPct val="80000"/>
              </a:lnSpc>
            </a:pPr>
            <a:r>
              <a:rPr lang="en-GB" sz="1200" dirty="0"/>
              <a:t>Perform more realistic behavioural evaluation of the Product before its production.</a:t>
            </a:r>
          </a:p>
          <a:p>
            <a:pPr lvl="2" algn="just">
              <a:lnSpc>
                <a:spcPct val="80000"/>
              </a:lnSpc>
            </a:pPr>
            <a:r>
              <a:rPr lang="en-GB" sz="1200" dirty="0"/>
              <a:t>Test the Product beyond the limits of the current Means of Compliance</a:t>
            </a:r>
          </a:p>
          <a:p>
            <a:pPr lvl="2" algn="just">
              <a:lnSpc>
                <a:spcPct val="80000"/>
              </a:lnSpc>
            </a:pPr>
            <a:r>
              <a:rPr lang="en-GB" sz="1200" dirty="0"/>
              <a:t>Increase the Matrix of Tests (zero omission) by Multiplying M&amp;S as Means of </a:t>
            </a:r>
            <a:r>
              <a:rPr lang="en-GB" sz="1200" dirty="0" smtClean="0"/>
              <a:t>Compliance</a:t>
            </a:r>
            <a:endParaRPr lang="en-GB" sz="1400" dirty="0"/>
          </a:p>
          <a:p>
            <a:pPr lvl="1" algn="just">
              <a:lnSpc>
                <a:spcPct val="80000"/>
              </a:lnSpc>
            </a:pPr>
            <a:r>
              <a:rPr lang="en-GB" sz="1400" dirty="0"/>
              <a:t>Improve </a:t>
            </a:r>
            <a:r>
              <a:rPr lang="en-GB" sz="1400" b="1" dirty="0">
                <a:solidFill>
                  <a:schemeClr val="hlink"/>
                </a:solidFill>
              </a:rPr>
              <a:t>Test Means Maturity</a:t>
            </a:r>
            <a:r>
              <a:rPr lang="en-GB" sz="1400" dirty="0"/>
              <a:t>. </a:t>
            </a:r>
          </a:p>
          <a:p>
            <a:pPr lvl="2" algn="just">
              <a:lnSpc>
                <a:spcPct val="80000"/>
              </a:lnSpc>
            </a:pPr>
            <a:r>
              <a:rPr lang="en-GB" sz="1200" dirty="0"/>
              <a:t>Reduce unitary test Lead-Time (Right-First Time for Physical Tests)</a:t>
            </a:r>
          </a:p>
          <a:p>
            <a:pPr lvl="2" algn="just">
              <a:lnSpc>
                <a:spcPct val="80000"/>
              </a:lnSpc>
            </a:pPr>
            <a:r>
              <a:rPr lang="en-GB" sz="1200" dirty="0"/>
              <a:t>Get faster validated test </a:t>
            </a:r>
            <a:r>
              <a:rPr lang="en-GB" sz="1200" dirty="0" smtClean="0"/>
              <a:t>results</a:t>
            </a:r>
            <a:endParaRPr lang="en-GB" dirty="0"/>
          </a:p>
          <a:p>
            <a:pPr lvl="1" algn="just">
              <a:lnSpc>
                <a:spcPct val="80000"/>
              </a:lnSpc>
            </a:pPr>
            <a:r>
              <a:rPr lang="en-GB" sz="1400" dirty="0"/>
              <a:t>Reduce </a:t>
            </a:r>
            <a:r>
              <a:rPr lang="en-GB" sz="1400" b="1" dirty="0">
                <a:solidFill>
                  <a:schemeClr val="hlink"/>
                </a:solidFill>
              </a:rPr>
              <a:t>Test campaign lead-time</a:t>
            </a:r>
          </a:p>
          <a:p>
            <a:pPr lvl="2">
              <a:lnSpc>
                <a:spcPct val="80000"/>
              </a:lnSpc>
            </a:pPr>
            <a:r>
              <a:rPr lang="en-GB" sz="1200" dirty="0"/>
              <a:t>Support Real Test campaign to rapidly understand and fix some </a:t>
            </a:r>
            <a:r>
              <a:rPr lang="en-GB" sz="1200" dirty="0" smtClean="0"/>
              <a:t>issues</a:t>
            </a:r>
            <a:endParaRPr lang="en-GB" sz="1400" dirty="0"/>
          </a:p>
          <a:p>
            <a:pPr lvl="1" algn="just">
              <a:lnSpc>
                <a:spcPct val="80000"/>
              </a:lnSpc>
            </a:pPr>
            <a:r>
              <a:rPr lang="en-GB" sz="1400" dirty="0"/>
              <a:t>Reduce overall hybrid (Virtual + Physical) </a:t>
            </a:r>
            <a:r>
              <a:rPr lang="en-GB" sz="1400" b="1" dirty="0">
                <a:solidFill>
                  <a:schemeClr val="hlink"/>
                </a:solidFill>
              </a:rPr>
              <a:t>Test costs</a:t>
            </a:r>
          </a:p>
          <a:p>
            <a:pPr lvl="2">
              <a:lnSpc>
                <a:spcPct val="80000"/>
              </a:lnSpc>
            </a:pPr>
            <a:r>
              <a:rPr lang="en-GB" sz="1200" dirty="0"/>
              <a:t>Release the complexity of the physical tests</a:t>
            </a:r>
          </a:p>
          <a:p>
            <a:pPr lvl="2">
              <a:lnSpc>
                <a:spcPct val="80000"/>
              </a:lnSpc>
            </a:pPr>
            <a:r>
              <a:rPr lang="en-GB" sz="1200" dirty="0"/>
              <a:t>Define the appropriate Mean of Compliance for any V&amp;V requirements and support the definition of the overall Test strategy</a:t>
            </a:r>
            <a:r>
              <a:rPr lang="en-GB" sz="1200" dirty="0" smtClean="0"/>
              <a:t>.</a:t>
            </a:r>
          </a:p>
          <a:p>
            <a:pPr lvl="2">
              <a:lnSpc>
                <a:spcPct val="80000"/>
              </a:lnSpc>
            </a:pPr>
            <a:endParaRPr lang="en-GB" sz="1200" dirty="0" smtClean="0"/>
          </a:p>
          <a:p>
            <a:pPr lvl="2">
              <a:lnSpc>
                <a:spcPct val="80000"/>
              </a:lnSpc>
            </a:pPr>
            <a:endParaRPr lang="en-GB" sz="1200" dirty="0"/>
          </a:p>
          <a:p>
            <a:r>
              <a:rPr lang="en-GB" sz="1400" b="1" dirty="0" smtClean="0"/>
              <a:t>Strategic </a:t>
            </a:r>
            <a:r>
              <a:rPr lang="en-GB" sz="1400" b="1" dirty="0"/>
              <a:t>IS objectives</a:t>
            </a:r>
          </a:p>
          <a:p>
            <a:pPr lvl="1"/>
            <a:r>
              <a:rPr lang="en-GB" sz="1400" dirty="0"/>
              <a:t>Federation and standardization of Modelling and Simulation technologies</a:t>
            </a:r>
          </a:p>
        </p:txBody>
      </p:sp>
      <p:pic>
        <p:nvPicPr>
          <p:cNvPr id="7" name="Picture 9"/>
          <p:cNvPicPr>
            <a:picLocks noChangeAspect="1" noChangeArrowheads="1"/>
          </p:cNvPicPr>
          <p:nvPr/>
        </p:nvPicPr>
        <p:blipFill>
          <a:blip r:embed="rId2" cstate="print"/>
          <a:srcRect/>
          <a:stretch>
            <a:fillRect/>
          </a:stretch>
        </p:blipFill>
        <p:spPr bwMode="auto">
          <a:xfrm>
            <a:off x="5798916" y="2104475"/>
            <a:ext cx="4107084" cy="271788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2196902" y="5150735"/>
            <a:ext cx="5558136" cy="1447813"/>
            <a:chOff x="1356" y="2844"/>
            <a:chExt cx="3470" cy="1175"/>
          </a:xfrm>
          <a:scene3d>
            <a:camera prst="orthographicFront">
              <a:rot lat="0" lon="0" rev="0"/>
            </a:camera>
            <a:lightRig rig="balanced" dir="t">
              <a:rot lat="0" lon="0" rev="8700000"/>
            </a:lightRig>
          </a:scene3d>
        </p:grpSpPr>
        <p:sp>
          <p:nvSpPr>
            <p:cNvPr id="1697820" name="Oval 28"/>
            <p:cNvSpPr>
              <a:spLocks noChangeArrowheads="1"/>
            </p:cNvSpPr>
            <p:nvPr/>
          </p:nvSpPr>
          <p:spPr bwMode="auto">
            <a:xfrm>
              <a:off x="2485" y="3339"/>
              <a:ext cx="1188" cy="392"/>
            </a:xfrm>
            <a:prstGeom prst="ellipse">
              <a:avLst/>
            </a:prstGeom>
            <a:solidFill>
              <a:schemeClr val="accent1"/>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smtClean="0">
                  <a:solidFill>
                    <a:schemeClr val="bg1"/>
                  </a:solidFill>
                </a:rPr>
                <a:t>Code  </a:t>
              </a:r>
              <a:endParaRPr lang="en-GB" sz="1400">
                <a:solidFill>
                  <a:schemeClr val="bg1"/>
                </a:solidFill>
              </a:endParaRPr>
            </a:p>
          </p:txBody>
        </p:sp>
        <p:sp>
          <p:nvSpPr>
            <p:cNvPr id="1697821" name="Oval 29"/>
            <p:cNvSpPr>
              <a:spLocks noChangeArrowheads="1"/>
            </p:cNvSpPr>
            <p:nvPr/>
          </p:nvSpPr>
          <p:spPr bwMode="auto">
            <a:xfrm>
              <a:off x="2456" y="2844"/>
              <a:ext cx="1203" cy="397"/>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dirty="0" smtClean="0"/>
                <a:t>Domain</a:t>
              </a:r>
              <a:endParaRPr lang="en-GB" sz="1400" dirty="0"/>
            </a:p>
          </p:txBody>
        </p:sp>
        <p:sp>
          <p:nvSpPr>
            <p:cNvPr id="1697822" name="Oval 30"/>
            <p:cNvSpPr>
              <a:spLocks noChangeArrowheads="1"/>
            </p:cNvSpPr>
            <p:nvPr/>
          </p:nvSpPr>
          <p:spPr bwMode="auto">
            <a:xfrm>
              <a:off x="1356" y="3613"/>
              <a:ext cx="1170" cy="40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smtClean="0"/>
                <a:t>Mathematical modelling</a:t>
              </a:r>
              <a:endParaRPr lang="en-GB" sz="1400"/>
            </a:p>
          </p:txBody>
        </p:sp>
        <p:sp>
          <p:nvSpPr>
            <p:cNvPr id="1697823" name="Oval 31"/>
            <p:cNvSpPr>
              <a:spLocks noChangeArrowheads="1"/>
            </p:cNvSpPr>
            <p:nvPr/>
          </p:nvSpPr>
          <p:spPr bwMode="auto">
            <a:xfrm>
              <a:off x="3623" y="3614"/>
              <a:ext cx="1203" cy="397"/>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dirty="0" smtClean="0"/>
                <a:t>Programming</a:t>
              </a:r>
              <a:endParaRPr lang="en-GB" sz="1400" dirty="0"/>
            </a:p>
          </p:txBody>
        </p:sp>
        <p:sp>
          <p:nvSpPr>
            <p:cNvPr id="1697824" name="Line 32"/>
            <p:cNvSpPr>
              <a:spLocks noChangeShapeType="1"/>
            </p:cNvSpPr>
            <p:nvPr/>
          </p:nvSpPr>
          <p:spPr bwMode="auto">
            <a:xfrm flipV="1">
              <a:off x="2426" y="3536"/>
              <a:ext cx="267" cy="173"/>
            </a:xfrm>
            <a:prstGeom prst="line">
              <a:avLst/>
            </a:prstGeom>
            <a:noFill/>
            <a:ln w="31750">
              <a:noFill/>
              <a:round/>
              <a:headEnd type="none" w="sm" len="sm"/>
              <a:tailEnd type="triangle" w="med" len="med"/>
            </a:ln>
            <a:effectLst>
              <a:outerShdw blurRad="44450" dist="27940" dir="5400000" algn="ctr">
                <a:srgbClr val="000000">
                  <a:alpha val="32000"/>
                </a:srgbClr>
              </a:outerShdw>
            </a:effectLst>
            <a:sp3d>
              <a:bevelT w="190500" h="38100"/>
            </a:sp3d>
          </p:spPr>
          <p:txBody>
            <a:bodyPr/>
            <a:lstStyle/>
            <a:p>
              <a:endParaRPr lang="en-GB"/>
            </a:p>
          </p:txBody>
        </p:sp>
        <p:sp>
          <p:nvSpPr>
            <p:cNvPr id="1697825" name="Line 33"/>
            <p:cNvSpPr>
              <a:spLocks noChangeShapeType="1"/>
            </p:cNvSpPr>
            <p:nvPr/>
          </p:nvSpPr>
          <p:spPr bwMode="auto">
            <a:xfrm flipH="1" flipV="1">
              <a:off x="3448" y="3523"/>
              <a:ext cx="277" cy="171"/>
            </a:xfrm>
            <a:prstGeom prst="line">
              <a:avLst/>
            </a:prstGeom>
            <a:noFill/>
            <a:ln w="31750">
              <a:noFill/>
              <a:round/>
              <a:headEnd type="none" w="sm" len="sm"/>
              <a:tailEnd type="triangle" w="med" len="med"/>
            </a:ln>
            <a:effectLst>
              <a:outerShdw blurRad="44450" dist="27940" dir="5400000" algn="ctr">
                <a:srgbClr val="000000">
                  <a:alpha val="32000"/>
                </a:srgbClr>
              </a:outerShdw>
            </a:effectLst>
            <a:sp3d>
              <a:bevelT w="190500" h="38100"/>
            </a:sp3d>
          </p:spPr>
          <p:txBody>
            <a:bodyPr/>
            <a:lstStyle/>
            <a:p>
              <a:endParaRPr lang="en-GB"/>
            </a:p>
          </p:txBody>
        </p:sp>
        <p:sp>
          <p:nvSpPr>
            <p:cNvPr id="1697826" name="Line 34"/>
            <p:cNvSpPr>
              <a:spLocks noChangeShapeType="1"/>
            </p:cNvSpPr>
            <p:nvPr/>
          </p:nvSpPr>
          <p:spPr bwMode="auto">
            <a:xfrm flipV="1">
              <a:off x="3084" y="3031"/>
              <a:ext cx="1" cy="187"/>
            </a:xfrm>
            <a:prstGeom prst="line">
              <a:avLst/>
            </a:prstGeom>
            <a:noFill/>
            <a:ln w="31750">
              <a:noFill/>
              <a:round/>
              <a:headEnd type="triangle" w="med" len="med"/>
              <a:tailEnd/>
            </a:ln>
            <a:effectLst>
              <a:outerShdw blurRad="44450" dist="27940" dir="5400000" algn="ctr">
                <a:srgbClr val="000000">
                  <a:alpha val="32000"/>
                </a:srgbClr>
              </a:outerShdw>
            </a:effectLst>
            <a:sp3d>
              <a:bevelT w="190500" h="38100"/>
            </a:sp3d>
          </p:spPr>
          <p:txBody>
            <a:bodyPr/>
            <a:lstStyle/>
            <a:p>
              <a:endParaRPr lang="en-GB"/>
            </a:p>
          </p:txBody>
        </p:sp>
      </p:grpSp>
      <p:sp>
        <p:nvSpPr>
          <p:cNvPr id="1697794" name="Rectangle 2"/>
          <p:cNvSpPr>
            <a:spLocks noGrp="1" noChangeArrowheads="1"/>
          </p:cNvSpPr>
          <p:nvPr>
            <p:ph type="title"/>
          </p:nvPr>
        </p:nvSpPr>
        <p:spPr/>
        <p:txBody>
          <a:bodyPr/>
          <a:lstStyle/>
          <a:p>
            <a:r>
              <a:rPr lang="en-US" dirty="0" smtClean="0"/>
              <a:t>              Computational efficiently and simulation architecture</a:t>
            </a:r>
            <a:br>
              <a:rPr lang="en-US" dirty="0" smtClean="0"/>
            </a:br>
            <a:r>
              <a:rPr lang="en-GB" dirty="0" smtClean="0"/>
              <a:t>Motivation: Business &amp; IS objectives</a:t>
            </a:r>
            <a:endParaRPr lang="en-GB" dirty="0"/>
          </a:p>
        </p:txBody>
      </p:sp>
      <p:sp>
        <p:nvSpPr>
          <p:cNvPr id="1697796" name="AutoShape 4"/>
          <p:cNvSpPr>
            <a:spLocks noChangeArrowheads="1"/>
          </p:cNvSpPr>
          <p:nvPr/>
        </p:nvSpPr>
        <p:spPr bwMode="auto">
          <a:xfrm>
            <a:off x="206376" y="2456495"/>
            <a:ext cx="1871663" cy="1479550"/>
          </a:xfrm>
          <a:prstGeom prst="chevron">
            <a:avLst>
              <a:gd name="adj" fmla="val 31626"/>
            </a:avLst>
          </a:prstGeom>
          <a:solidFill>
            <a:schemeClr val="accent1"/>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1600">
              <a:solidFill>
                <a:schemeClr val="bg1"/>
              </a:solidFill>
            </a:endParaRPr>
          </a:p>
        </p:txBody>
      </p:sp>
      <p:sp>
        <p:nvSpPr>
          <p:cNvPr id="1697797" name="AutoShape 5"/>
          <p:cNvSpPr>
            <a:spLocks noChangeArrowheads="1"/>
          </p:cNvSpPr>
          <p:nvPr/>
        </p:nvSpPr>
        <p:spPr bwMode="auto">
          <a:xfrm>
            <a:off x="1706563" y="2453320"/>
            <a:ext cx="1870075" cy="1479550"/>
          </a:xfrm>
          <a:prstGeom prst="chevron">
            <a:avLst>
              <a:gd name="adj" fmla="val 31599"/>
            </a:avLst>
          </a:prstGeom>
          <a:solidFill>
            <a:schemeClr val="accent1"/>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600" smtClean="0">
                <a:solidFill>
                  <a:schemeClr val="bg1"/>
                </a:solidFill>
              </a:rPr>
              <a:t>      </a:t>
            </a:r>
            <a:endParaRPr lang="en-GB" sz="1200"/>
          </a:p>
        </p:txBody>
      </p:sp>
      <p:sp>
        <p:nvSpPr>
          <p:cNvPr id="1697798" name="AutoShape 6"/>
          <p:cNvSpPr>
            <a:spLocks noChangeArrowheads="1"/>
          </p:cNvSpPr>
          <p:nvPr/>
        </p:nvSpPr>
        <p:spPr bwMode="auto">
          <a:xfrm>
            <a:off x="3211513" y="2458083"/>
            <a:ext cx="1916113" cy="1479550"/>
          </a:xfrm>
          <a:prstGeom prst="chevron">
            <a:avLst>
              <a:gd name="adj" fmla="val 32377"/>
            </a:avLst>
          </a:prstGeom>
          <a:solidFill>
            <a:srgbClr val="99FF33"/>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GB" sz="1200">
              <a:solidFill>
                <a:schemeClr val="bg1"/>
              </a:solidFill>
            </a:endParaRPr>
          </a:p>
        </p:txBody>
      </p:sp>
      <p:sp>
        <p:nvSpPr>
          <p:cNvPr id="1697799" name="AutoShape 7"/>
          <p:cNvSpPr>
            <a:spLocks noChangeArrowheads="1"/>
          </p:cNvSpPr>
          <p:nvPr/>
        </p:nvSpPr>
        <p:spPr bwMode="auto">
          <a:xfrm>
            <a:off x="7826376" y="2464433"/>
            <a:ext cx="1916113" cy="1479550"/>
          </a:xfrm>
          <a:prstGeom prst="chevron">
            <a:avLst>
              <a:gd name="adj" fmla="val 32377"/>
            </a:avLst>
          </a:prstGeom>
          <a:solidFill>
            <a:srgbClr val="FFC000"/>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sz="1200"/>
          </a:p>
        </p:txBody>
      </p:sp>
      <p:sp>
        <p:nvSpPr>
          <p:cNvPr id="1697800" name="Text Box 8"/>
          <p:cNvSpPr txBox="1">
            <a:spLocks noChangeArrowheads="1"/>
          </p:cNvSpPr>
          <p:nvPr/>
        </p:nvSpPr>
        <p:spPr bwMode="auto">
          <a:xfrm>
            <a:off x="384176" y="964070"/>
            <a:ext cx="2395538" cy="400050"/>
          </a:xfrm>
          <a:prstGeom prst="rect">
            <a:avLst/>
          </a:prstGeom>
          <a:no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pPr>
            <a:r>
              <a:rPr lang="en-GB" sz="2000" dirty="0" smtClean="0"/>
              <a:t>Domain of interest</a:t>
            </a:r>
            <a:endParaRPr lang="en-GB" sz="2000" dirty="0"/>
          </a:p>
        </p:txBody>
      </p:sp>
      <p:sp>
        <p:nvSpPr>
          <p:cNvPr id="1697801" name="Text Box 9"/>
          <p:cNvSpPr txBox="1">
            <a:spLocks noChangeArrowheads="1"/>
          </p:cNvSpPr>
          <p:nvPr/>
        </p:nvSpPr>
        <p:spPr bwMode="auto">
          <a:xfrm>
            <a:off x="8791576" y="4424995"/>
            <a:ext cx="730250" cy="396875"/>
          </a:xfrm>
          <a:prstGeom prst="rect">
            <a:avLst/>
          </a:prstGeom>
          <a:no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pPr>
            <a:r>
              <a:rPr lang="en-GB" sz="2000" dirty="0" smtClean="0"/>
              <a:t>HPC</a:t>
            </a:r>
            <a:endParaRPr lang="en-GB" sz="2000" dirty="0"/>
          </a:p>
        </p:txBody>
      </p:sp>
      <p:sp>
        <p:nvSpPr>
          <p:cNvPr id="1697802" name="AutoShape 10"/>
          <p:cNvSpPr>
            <a:spLocks noChangeArrowheads="1"/>
          </p:cNvSpPr>
          <p:nvPr/>
        </p:nvSpPr>
        <p:spPr bwMode="auto">
          <a:xfrm>
            <a:off x="198438" y="1362533"/>
            <a:ext cx="8366125" cy="476250"/>
          </a:xfrm>
          <a:prstGeom prst="rightArrow">
            <a:avLst>
              <a:gd name="adj1" fmla="val 50000"/>
              <a:gd name="adj2" fmla="val 439167"/>
            </a:avLst>
          </a:prstGeom>
          <a:solidFill>
            <a:schemeClr val="accent2">
              <a:lumMod val="90000"/>
            </a:schemeClr>
          </a:solidFill>
          <a:ln w="3492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p>
        </p:txBody>
      </p:sp>
      <p:sp>
        <p:nvSpPr>
          <p:cNvPr id="1697803" name="AutoShape 11"/>
          <p:cNvSpPr>
            <a:spLocks noChangeArrowheads="1"/>
          </p:cNvSpPr>
          <p:nvPr/>
        </p:nvSpPr>
        <p:spPr bwMode="auto">
          <a:xfrm flipH="1">
            <a:off x="3752851" y="4034470"/>
            <a:ext cx="5837238" cy="476250"/>
          </a:xfrm>
          <a:prstGeom prst="rightArrow">
            <a:avLst>
              <a:gd name="adj1" fmla="val 50000"/>
              <a:gd name="adj2" fmla="val 306417"/>
            </a:avLst>
          </a:prstGeom>
          <a:solidFill>
            <a:schemeClr val="accent2">
              <a:lumMod val="90000"/>
            </a:schemeClr>
          </a:solid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p>
        </p:txBody>
      </p:sp>
      <p:sp>
        <p:nvSpPr>
          <p:cNvPr id="1697804" name="AutoShape 12"/>
          <p:cNvSpPr>
            <a:spLocks noChangeArrowheads="1"/>
          </p:cNvSpPr>
          <p:nvPr/>
        </p:nvSpPr>
        <p:spPr bwMode="auto">
          <a:xfrm>
            <a:off x="4743451" y="2458083"/>
            <a:ext cx="1916113" cy="1479550"/>
          </a:xfrm>
          <a:prstGeom prst="chevron">
            <a:avLst>
              <a:gd name="adj" fmla="val 32377"/>
            </a:avLst>
          </a:prstGeom>
          <a:solidFill>
            <a:srgbClr val="99FF33"/>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GB" sz="1200"/>
          </a:p>
        </p:txBody>
      </p:sp>
      <p:sp>
        <p:nvSpPr>
          <p:cNvPr id="1697805" name="AutoShape 13"/>
          <p:cNvSpPr>
            <a:spLocks noChangeArrowheads="1"/>
          </p:cNvSpPr>
          <p:nvPr/>
        </p:nvSpPr>
        <p:spPr bwMode="auto">
          <a:xfrm>
            <a:off x="6283326" y="2454908"/>
            <a:ext cx="1916113" cy="1479550"/>
          </a:xfrm>
          <a:prstGeom prst="chevron">
            <a:avLst>
              <a:gd name="adj" fmla="val 32377"/>
            </a:avLst>
          </a:prstGeom>
          <a:solidFill>
            <a:srgbClr val="FFC000"/>
          </a:solidFill>
          <a:ln w="254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GB" sz="1200">
              <a:solidFill>
                <a:schemeClr val="bg1"/>
              </a:solidFill>
            </a:endParaRPr>
          </a:p>
        </p:txBody>
      </p:sp>
      <p:sp>
        <p:nvSpPr>
          <p:cNvPr id="1697807" name="Text Box 15"/>
          <p:cNvSpPr txBox="1">
            <a:spLocks noChangeArrowheads="1"/>
          </p:cNvSpPr>
          <p:nvPr/>
        </p:nvSpPr>
        <p:spPr bwMode="auto">
          <a:xfrm>
            <a:off x="588963" y="2913695"/>
            <a:ext cx="1273175" cy="523875"/>
          </a:xfrm>
          <a:prstGeom prst="rect">
            <a:avLst/>
          </a:prstGeom>
          <a:noFill/>
          <a:ln w="50800">
            <a:noFill/>
            <a:miter lim="800000"/>
            <a:headEnd type="none" w="sm" len="sm"/>
            <a:tailEnd type="none" w="sm" len="sm"/>
          </a:ln>
          <a:effectLst/>
        </p:spPr>
        <p:txBody>
          <a:bodyPr anchor="ctr" anchorCtr="1">
            <a:spAutoFit/>
          </a:bodyPr>
          <a:lstStyle/>
          <a:p>
            <a:pPr>
              <a:spcBef>
                <a:spcPct val="50000"/>
              </a:spcBef>
            </a:pPr>
            <a:r>
              <a:rPr lang="en-GB" sz="1400" smtClean="0">
                <a:solidFill>
                  <a:schemeClr val="bg1"/>
                </a:solidFill>
              </a:rPr>
              <a:t>Physical problem</a:t>
            </a:r>
            <a:endParaRPr lang="en-GB" sz="1400">
              <a:solidFill>
                <a:schemeClr val="bg1"/>
              </a:solidFill>
            </a:endParaRPr>
          </a:p>
        </p:txBody>
      </p:sp>
      <p:sp>
        <p:nvSpPr>
          <p:cNvPr id="1697808" name="Text Box 16"/>
          <p:cNvSpPr txBox="1">
            <a:spLocks noChangeArrowheads="1"/>
          </p:cNvSpPr>
          <p:nvPr/>
        </p:nvSpPr>
        <p:spPr bwMode="auto">
          <a:xfrm>
            <a:off x="1946276" y="2591433"/>
            <a:ext cx="1341438" cy="307975"/>
          </a:xfrm>
          <a:prstGeom prst="rect">
            <a:avLst/>
          </a:prstGeom>
          <a:noFill/>
          <a:ln w="50800">
            <a:noFill/>
            <a:miter lim="800000"/>
            <a:headEnd type="none" w="sm" len="sm"/>
            <a:tailEnd type="none" w="sm" len="sm"/>
          </a:ln>
          <a:effectLst/>
        </p:spPr>
        <p:txBody>
          <a:bodyPr anchor="ctr" anchorCtr="1">
            <a:spAutoFit/>
          </a:bodyPr>
          <a:lstStyle/>
          <a:p>
            <a:pPr algn="ctr">
              <a:spcBef>
                <a:spcPct val="50000"/>
              </a:spcBef>
            </a:pPr>
            <a:r>
              <a:rPr lang="en-GB" sz="1400" smtClean="0">
                <a:solidFill>
                  <a:schemeClr val="bg1"/>
                </a:solidFill>
              </a:rPr>
              <a:t>Physical model</a:t>
            </a:r>
            <a:endParaRPr lang="en-GB" sz="1400">
              <a:solidFill>
                <a:schemeClr val="bg1"/>
              </a:solidFill>
            </a:endParaRPr>
          </a:p>
        </p:txBody>
      </p:sp>
      <p:sp>
        <p:nvSpPr>
          <p:cNvPr id="1697810" name="Text Box 18"/>
          <p:cNvSpPr txBox="1">
            <a:spLocks noChangeArrowheads="1"/>
          </p:cNvSpPr>
          <p:nvPr/>
        </p:nvSpPr>
        <p:spPr bwMode="auto">
          <a:xfrm>
            <a:off x="2036763" y="3313745"/>
            <a:ext cx="1339850" cy="400050"/>
          </a:xfrm>
          <a:prstGeom prst="rect">
            <a:avLst/>
          </a:prstGeom>
          <a:noFill/>
          <a:ln w="50800">
            <a:noFill/>
            <a:miter lim="800000"/>
            <a:headEnd type="none" w="sm" len="sm"/>
            <a:tailEnd type="none" w="sm" len="sm"/>
          </a:ln>
          <a:effectLst/>
        </p:spPr>
        <p:txBody>
          <a:bodyPr wrap="square">
            <a:spAutoFit/>
          </a:bodyPr>
          <a:lstStyle/>
          <a:p>
            <a:pPr>
              <a:buFontTx/>
              <a:buChar char="•"/>
            </a:pPr>
            <a:r>
              <a:rPr lang="en-GB" sz="1000" dirty="0" smtClean="0">
                <a:solidFill>
                  <a:schemeClr val="bg1"/>
                </a:solidFill>
              </a:rPr>
              <a:t> PIRT</a:t>
            </a:r>
          </a:p>
          <a:p>
            <a:pPr>
              <a:buFontTx/>
              <a:buChar char="•"/>
            </a:pPr>
            <a:r>
              <a:rPr lang="en-GB" sz="1000" dirty="0" smtClean="0">
                <a:solidFill>
                  <a:schemeClr val="bg1"/>
                </a:solidFill>
              </a:rPr>
              <a:t> Conservation laws</a:t>
            </a:r>
            <a:endParaRPr lang="en-GB" sz="1000" dirty="0"/>
          </a:p>
        </p:txBody>
      </p:sp>
      <p:sp>
        <p:nvSpPr>
          <p:cNvPr id="1697811" name="Text Box 19"/>
          <p:cNvSpPr txBox="1">
            <a:spLocks noChangeArrowheads="1"/>
          </p:cNvSpPr>
          <p:nvPr/>
        </p:nvSpPr>
        <p:spPr bwMode="auto">
          <a:xfrm>
            <a:off x="3352801" y="2472370"/>
            <a:ext cx="1576388" cy="523875"/>
          </a:xfrm>
          <a:prstGeom prst="rect">
            <a:avLst/>
          </a:prstGeom>
          <a:noFill/>
          <a:ln w="50800">
            <a:noFill/>
            <a:miter lim="800000"/>
            <a:headEnd type="none" w="sm" len="sm"/>
            <a:tailEnd type="none" w="sm" len="sm"/>
          </a:ln>
          <a:effectLst/>
        </p:spPr>
        <p:txBody>
          <a:bodyPr anchor="ctr" anchorCtr="1">
            <a:spAutoFit/>
          </a:bodyPr>
          <a:lstStyle/>
          <a:p>
            <a:pPr algn="ctr">
              <a:spcBef>
                <a:spcPct val="50000"/>
              </a:spcBef>
            </a:pPr>
            <a:r>
              <a:rPr lang="en-GB" sz="1400" dirty="0" smtClean="0">
                <a:solidFill>
                  <a:schemeClr val="bg1"/>
                </a:solidFill>
              </a:rPr>
              <a:t>Mathematical modelling</a:t>
            </a:r>
            <a:endParaRPr lang="en-GB" sz="1400" dirty="0">
              <a:solidFill>
                <a:schemeClr val="bg1"/>
              </a:solidFill>
            </a:endParaRPr>
          </a:p>
        </p:txBody>
      </p:sp>
      <p:sp>
        <p:nvSpPr>
          <p:cNvPr id="1697812" name="Text Box 20"/>
          <p:cNvSpPr txBox="1">
            <a:spLocks noChangeArrowheads="1"/>
          </p:cNvSpPr>
          <p:nvPr/>
        </p:nvSpPr>
        <p:spPr bwMode="auto">
          <a:xfrm>
            <a:off x="3744913" y="3197858"/>
            <a:ext cx="1225550" cy="246063"/>
          </a:xfrm>
          <a:prstGeom prst="rect">
            <a:avLst/>
          </a:prstGeom>
          <a:noFill/>
          <a:ln w="50800">
            <a:noFill/>
            <a:miter lim="800000"/>
            <a:headEnd type="none" w="sm" len="sm"/>
            <a:tailEnd type="none" w="sm" len="sm"/>
          </a:ln>
          <a:effectLst/>
        </p:spPr>
        <p:txBody>
          <a:bodyPr>
            <a:spAutoFit/>
          </a:bodyPr>
          <a:lstStyle/>
          <a:p>
            <a:pPr>
              <a:buFontTx/>
              <a:buChar char="•"/>
            </a:pPr>
            <a:r>
              <a:rPr lang="en-GB" sz="1000" dirty="0" smtClean="0">
                <a:solidFill>
                  <a:schemeClr val="bg1"/>
                </a:solidFill>
              </a:rPr>
              <a:t>Equations</a:t>
            </a:r>
            <a:endParaRPr lang="en-GB" sz="1000" dirty="0">
              <a:solidFill>
                <a:schemeClr val="bg1"/>
              </a:solidFill>
            </a:endParaRPr>
          </a:p>
        </p:txBody>
      </p:sp>
      <p:sp>
        <p:nvSpPr>
          <p:cNvPr id="1697813" name="Text Box 21"/>
          <p:cNvSpPr txBox="1">
            <a:spLocks noChangeArrowheads="1"/>
          </p:cNvSpPr>
          <p:nvPr/>
        </p:nvSpPr>
        <p:spPr bwMode="auto">
          <a:xfrm>
            <a:off x="5005388" y="2472370"/>
            <a:ext cx="1447800" cy="523875"/>
          </a:xfrm>
          <a:prstGeom prst="rect">
            <a:avLst/>
          </a:prstGeom>
          <a:noFill/>
          <a:ln w="50800">
            <a:noFill/>
            <a:miter lim="800000"/>
            <a:headEnd type="none" w="sm" len="sm"/>
            <a:tailEnd type="none" w="sm" len="sm"/>
          </a:ln>
          <a:effectLst/>
        </p:spPr>
        <p:txBody>
          <a:bodyPr anchor="ctr" anchorCtr="1">
            <a:spAutoFit/>
          </a:bodyPr>
          <a:lstStyle/>
          <a:p>
            <a:pPr algn="ctr">
              <a:spcBef>
                <a:spcPct val="50000"/>
              </a:spcBef>
            </a:pPr>
            <a:r>
              <a:rPr lang="en-GB" sz="1400" smtClean="0">
                <a:solidFill>
                  <a:schemeClr val="bg1"/>
                </a:solidFill>
              </a:rPr>
              <a:t>Mathematical analysis</a:t>
            </a:r>
            <a:endParaRPr lang="en-GB" sz="1400">
              <a:solidFill>
                <a:schemeClr val="bg1"/>
              </a:solidFill>
            </a:endParaRPr>
          </a:p>
        </p:txBody>
      </p:sp>
      <p:sp>
        <p:nvSpPr>
          <p:cNvPr id="1697814" name="Text Box 22"/>
          <p:cNvSpPr txBox="1">
            <a:spLocks noChangeArrowheads="1"/>
          </p:cNvSpPr>
          <p:nvPr/>
        </p:nvSpPr>
        <p:spPr bwMode="auto">
          <a:xfrm>
            <a:off x="5064126" y="3228020"/>
            <a:ext cx="1449388" cy="400050"/>
          </a:xfrm>
          <a:prstGeom prst="rect">
            <a:avLst/>
          </a:prstGeom>
          <a:noFill/>
          <a:ln w="50800">
            <a:noFill/>
            <a:miter lim="800000"/>
            <a:headEnd type="none" w="sm" len="sm"/>
            <a:tailEnd type="none" w="sm" len="sm"/>
          </a:ln>
          <a:effectLst/>
        </p:spPr>
        <p:txBody>
          <a:bodyPr wrap="square">
            <a:spAutoFit/>
          </a:bodyPr>
          <a:lstStyle/>
          <a:p>
            <a:pPr>
              <a:buFontTx/>
              <a:buChar char="•"/>
            </a:pPr>
            <a:r>
              <a:rPr lang="en-GB" sz="1000" dirty="0" smtClean="0">
                <a:solidFill>
                  <a:schemeClr val="bg1"/>
                </a:solidFill>
              </a:rPr>
              <a:t>Existence / </a:t>
            </a:r>
            <a:r>
              <a:rPr lang="en-GB" sz="1000" dirty="0" err="1" smtClean="0">
                <a:solidFill>
                  <a:schemeClr val="bg1"/>
                </a:solidFill>
              </a:rPr>
              <a:t>unicity</a:t>
            </a:r>
            <a:endParaRPr lang="en-GB" sz="1000" dirty="0" smtClean="0">
              <a:solidFill>
                <a:schemeClr val="bg1"/>
              </a:solidFill>
            </a:endParaRPr>
          </a:p>
          <a:p>
            <a:pPr>
              <a:buFontTx/>
              <a:buChar char="•"/>
            </a:pPr>
            <a:r>
              <a:rPr lang="en-GB" sz="1000" dirty="0" smtClean="0">
                <a:solidFill>
                  <a:schemeClr val="bg1"/>
                </a:solidFill>
              </a:rPr>
              <a:t>Analytical solution</a:t>
            </a:r>
          </a:p>
        </p:txBody>
      </p:sp>
      <p:sp>
        <p:nvSpPr>
          <p:cNvPr id="1697815" name="Text Box 23"/>
          <p:cNvSpPr txBox="1">
            <a:spLocks noChangeArrowheads="1"/>
          </p:cNvSpPr>
          <p:nvPr/>
        </p:nvSpPr>
        <p:spPr bwMode="auto">
          <a:xfrm>
            <a:off x="6577013" y="2472370"/>
            <a:ext cx="1341438" cy="523875"/>
          </a:xfrm>
          <a:prstGeom prst="rect">
            <a:avLst/>
          </a:prstGeom>
          <a:noFill/>
          <a:ln w="50800">
            <a:noFill/>
            <a:miter lim="800000"/>
            <a:headEnd type="none" w="sm" len="sm"/>
            <a:tailEnd type="none" w="sm" len="sm"/>
          </a:ln>
          <a:effectLst/>
        </p:spPr>
        <p:txBody>
          <a:bodyPr anchor="ctr" anchorCtr="1">
            <a:spAutoFit/>
          </a:bodyPr>
          <a:lstStyle/>
          <a:p>
            <a:pPr algn="ctr">
              <a:spcBef>
                <a:spcPct val="50000"/>
              </a:spcBef>
            </a:pPr>
            <a:r>
              <a:rPr lang="en-GB" sz="1400" smtClean="0">
                <a:solidFill>
                  <a:schemeClr val="bg1"/>
                </a:solidFill>
              </a:rPr>
              <a:t>Numerical Analysis</a:t>
            </a:r>
            <a:endParaRPr lang="en-GB" sz="1400">
              <a:solidFill>
                <a:schemeClr val="bg1"/>
              </a:solidFill>
            </a:endParaRPr>
          </a:p>
        </p:txBody>
      </p:sp>
      <p:sp>
        <p:nvSpPr>
          <p:cNvPr id="1697816" name="Text Box 24"/>
          <p:cNvSpPr txBox="1">
            <a:spLocks noChangeArrowheads="1"/>
          </p:cNvSpPr>
          <p:nvPr/>
        </p:nvSpPr>
        <p:spPr bwMode="auto">
          <a:xfrm>
            <a:off x="6686551" y="3007358"/>
            <a:ext cx="1458913" cy="554038"/>
          </a:xfrm>
          <a:prstGeom prst="rect">
            <a:avLst/>
          </a:prstGeom>
          <a:noFill/>
          <a:ln w="50800">
            <a:noFill/>
            <a:miter lim="800000"/>
            <a:headEnd type="none" w="sm" len="sm"/>
            <a:tailEnd type="none" w="sm" len="sm"/>
          </a:ln>
          <a:effectLst/>
        </p:spPr>
        <p:txBody>
          <a:bodyPr>
            <a:spAutoFit/>
          </a:bodyPr>
          <a:lstStyle/>
          <a:p>
            <a:pPr>
              <a:buFontTx/>
              <a:buChar char="•"/>
            </a:pPr>
            <a:r>
              <a:rPr lang="en-GB" sz="1000" dirty="0" smtClean="0">
                <a:solidFill>
                  <a:schemeClr val="bg1"/>
                </a:solidFill>
              </a:rPr>
              <a:t>Method / scheme</a:t>
            </a:r>
          </a:p>
          <a:p>
            <a:pPr>
              <a:buFontTx/>
              <a:buChar char="•"/>
            </a:pPr>
            <a:r>
              <a:rPr lang="en-GB" sz="1000" dirty="0" smtClean="0">
                <a:solidFill>
                  <a:schemeClr val="bg1"/>
                </a:solidFill>
              </a:rPr>
              <a:t>Error estimation</a:t>
            </a:r>
          </a:p>
          <a:p>
            <a:pPr>
              <a:buFontTx/>
              <a:buChar char="•"/>
            </a:pPr>
            <a:r>
              <a:rPr lang="en-GB" sz="1000" dirty="0" smtClean="0">
                <a:solidFill>
                  <a:schemeClr val="bg1"/>
                </a:solidFill>
              </a:rPr>
              <a:t>Solving Algorithm</a:t>
            </a:r>
            <a:endParaRPr lang="en-GB" sz="1000" dirty="0">
              <a:solidFill>
                <a:schemeClr val="bg1"/>
              </a:solidFill>
            </a:endParaRPr>
          </a:p>
        </p:txBody>
      </p:sp>
      <p:sp>
        <p:nvSpPr>
          <p:cNvPr id="1697817" name="Text Box 25"/>
          <p:cNvSpPr txBox="1">
            <a:spLocks noChangeArrowheads="1"/>
          </p:cNvSpPr>
          <p:nvPr/>
        </p:nvSpPr>
        <p:spPr bwMode="auto">
          <a:xfrm>
            <a:off x="7993063" y="2467608"/>
            <a:ext cx="1439863" cy="304800"/>
          </a:xfrm>
          <a:prstGeom prst="rect">
            <a:avLst/>
          </a:prstGeom>
          <a:noFill/>
          <a:ln w="50800">
            <a:noFill/>
            <a:miter lim="800000"/>
            <a:headEnd type="none" w="sm" len="sm"/>
            <a:tailEnd type="none" w="sm" len="sm"/>
          </a:ln>
          <a:effectLst/>
        </p:spPr>
        <p:txBody>
          <a:bodyPr anchor="ctr" anchorCtr="1">
            <a:spAutoFit/>
          </a:bodyPr>
          <a:lstStyle/>
          <a:p>
            <a:pPr algn="ctr">
              <a:spcBef>
                <a:spcPct val="50000"/>
              </a:spcBef>
            </a:pPr>
            <a:r>
              <a:rPr lang="en-GB" sz="1400" smtClean="0">
                <a:solidFill>
                  <a:schemeClr val="bg1"/>
                </a:solidFill>
              </a:rPr>
              <a:t>Implementation</a:t>
            </a:r>
            <a:endParaRPr lang="en-GB" sz="1400">
              <a:solidFill>
                <a:schemeClr val="bg1"/>
              </a:solidFill>
            </a:endParaRPr>
          </a:p>
        </p:txBody>
      </p:sp>
      <p:sp>
        <p:nvSpPr>
          <p:cNvPr id="1697818" name="Text Box 26"/>
          <p:cNvSpPr txBox="1">
            <a:spLocks noChangeArrowheads="1"/>
          </p:cNvSpPr>
          <p:nvPr/>
        </p:nvSpPr>
        <p:spPr bwMode="auto">
          <a:xfrm>
            <a:off x="8364538" y="3140708"/>
            <a:ext cx="1225550" cy="396875"/>
          </a:xfrm>
          <a:prstGeom prst="rect">
            <a:avLst/>
          </a:prstGeom>
          <a:noFill/>
          <a:ln w="50800">
            <a:noFill/>
            <a:miter lim="800000"/>
            <a:headEnd type="none" w="sm" len="sm"/>
            <a:tailEnd type="none" w="sm" len="sm"/>
          </a:ln>
          <a:effectLst/>
        </p:spPr>
        <p:txBody>
          <a:bodyPr>
            <a:spAutoFit/>
          </a:bodyPr>
          <a:lstStyle/>
          <a:p>
            <a:pPr>
              <a:buFontTx/>
              <a:buChar char="•"/>
            </a:pPr>
            <a:r>
              <a:rPr lang="en-GB" sz="1000" dirty="0" smtClean="0">
                <a:solidFill>
                  <a:schemeClr val="bg1"/>
                </a:solidFill>
              </a:rPr>
              <a:t>Programming</a:t>
            </a:r>
          </a:p>
          <a:p>
            <a:pPr>
              <a:buFontTx/>
              <a:buChar char="•"/>
            </a:pPr>
            <a:r>
              <a:rPr lang="en-GB" sz="1000" dirty="0" smtClean="0">
                <a:solidFill>
                  <a:schemeClr val="bg1"/>
                </a:solidFill>
              </a:rPr>
              <a:t>Optimisation</a:t>
            </a:r>
            <a:endParaRPr lang="en-GB" sz="1000" dirty="0">
              <a:solidFill>
                <a:schemeClr val="bg1"/>
              </a:solidFill>
            </a:endParaRPr>
          </a:p>
        </p:txBody>
      </p:sp>
      <p:cxnSp>
        <p:nvCxnSpPr>
          <p:cNvPr id="34" name="Connecteur droit avec flèche 33"/>
          <p:cNvCxnSpPr>
            <a:stCxn id="1697821" idx="4"/>
            <a:endCxn id="1697820" idx="0"/>
          </p:cNvCxnSpPr>
          <p:nvPr/>
        </p:nvCxnSpPr>
        <p:spPr bwMode="auto">
          <a:xfrm rot="16200000" flipH="1">
            <a:off x="4879153" y="5683069"/>
            <a:ext cx="120754" cy="34438"/>
          </a:xfrm>
          <a:prstGeom prst="straightConnector1">
            <a:avLst/>
          </a:prstGeom>
          <a:solidFill>
            <a:schemeClr val="accent1"/>
          </a:solidFill>
          <a:ln w="50800" cap="flat" cmpd="sng" algn="ctr">
            <a:noFill/>
            <a:prstDash val="solid"/>
            <a:round/>
            <a:headEnd type="none" w="sm" len="sm"/>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36" name="Connecteur droit avec flèche 35"/>
          <p:cNvCxnSpPr>
            <a:stCxn id="1697822" idx="0"/>
            <a:endCxn id="1697820" idx="2"/>
          </p:cNvCxnSpPr>
          <p:nvPr/>
        </p:nvCxnSpPr>
        <p:spPr bwMode="auto">
          <a:xfrm rot="5400000" flipH="1" flipV="1">
            <a:off x="3521563" y="5614548"/>
            <a:ext cx="96109" cy="871361"/>
          </a:xfrm>
          <a:prstGeom prst="straightConnector1">
            <a:avLst/>
          </a:prstGeom>
          <a:solidFill>
            <a:schemeClr val="accent1"/>
          </a:solidFill>
          <a:ln w="50800" cap="flat" cmpd="sng" algn="ctr">
            <a:noFill/>
            <a:prstDash val="solid"/>
            <a:round/>
            <a:headEnd type="none" w="sm" len="sm"/>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38" name="Connecteur droit avec flèche 37"/>
          <p:cNvCxnSpPr>
            <a:stCxn id="1697823" idx="0"/>
            <a:endCxn id="1697820" idx="6"/>
          </p:cNvCxnSpPr>
          <p:nvPr/>
        </p:nvCxnSpPr>
        <p:spPr bwMode="auto">
          <a:xfrm rot="16200000" flipV="1">
            <a:off x="6301216" y="5609156"/>
            <a:ext cx="97342" cy="883376"/>
          </a:xfrm>
          <a:prstGeom prst="straightConnector1">
            <a:avLst/>
          </a:prstGeom>
          <a:solidFill>
            <a:schemeClr val="accent1"/>
          </a:solidFill>
          <a:ln w="50800" cap="flat" cmpd="sng" algn="ctr">
            <a:noFill/>
            <a:prstDash val="solid"/>
            <a:round/>
            <a:headEnd type="none" w="sm" len="sm"/>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pic>
        <p:nvPicPr>
          <p:cNvPr id="42" name="Picture 931" descr="j0433942"/>
          <p:cNvPicPr>
            <a:picLocks noChangeAspect="1" noChangeArrowheads="1"/>
          </p:cNvPicPr>
          <p:nvPr/>
        </p:nvPicPr>
        <p:blipFill>
          <a:blip r:embed="rId2" cstate="print"/>
          <a:srcRect/>
          <a:stretch>
            <a:fillRect/>
          </a:stretch>
        </p:blipFill>
        <p:spPr bwMode="auto">
          <a:xfrm>
            <a:off x="4074288" y="1591479"/>
            <a:ext cx="954088" cy="877888"/>
          </a:xfrm>
          <a:prstGeom prst="rect">
            <a:avLst/>
          </a:prstGeom>
          <a:noFill/>
          <a:ln w="9525">
            <a:noFill/>
            <a:miter lim="800000"/>
            <a:headEnd/>
            <a:tailEnd/>
          </a:ln>
        </p:spPr>
      </p:pic>
      <p:pic>
        <p:nvPicPr>
          <p:cNvPr id="43" name="Picture 928" descr="j0432621"/>
          <p:cNvPicPr>
            <a:picLocks noChangeAspect="1" noChangeArrowheads="1"/>
          </p:cNvPicPr>
          <p:nvPr/>
        </p:nvPicPr>
        <p:blipFill>
          <a:blip r:embed="rId3" cstate="print"/>
          <a:srcRect/>
          <a:stretch>
            <a:fillRect/>
          </a:stretch>
        </p:blipFill>
        <p:spPr bwMode="auto">
          <a:xfrm>
            <a:off x="1417538" y="1750451"/>
            <a:ext cx="642938" cy="642937"/>
          </a:xfrm>
          <a:prstGeom prst="rect">
            <a:avLst/>
          </a:prstGeom>
          <a:noFill/>
          <a:ln w="9525">
            <a:noFill/>
            <a:miter lim="800000"/>
            <a:headEnd/>
            <a:tailEnd/>
          </a:ln>
        </p:spPr>
      </p:pic>
      <p:pic>
        <p:nvPicPr>
          <p:cNvPr id="44" name="Picture 930" descr="j0433941"/>
          <p:cNvPicPr>
            <a:picLocks noChangeAspect="1" noChangeArrowheads="1"/>
          </p:cNvPicPr>
          <p:nvPr/>
        </p:nvPicPr>
        <p:blipFill>
          <a:blip r:embed="rId4" cstate="print"/>
          <a:srcRect/>
          <a:stretch>
            <a:fillRect/>
          </a:stretch>
        </p:blipFill>
        <p:spPr bwMode="auto">
          <a:xfrm>
            <a:off x="7263838" y="1527638"/>
            <a:ext cx="992188" cy="915987"/>
          </a:xfrm>
          <a:prstGeom prst="rect">
            <a:avLst/>
          </a:prstGeom>
          <a:noFill/>
          <a:ln w="9525">
            <a:noFill/>
            <a:miter lim="800000"/>
            <a:headEnd/>
            <a:tailEnd/>
          </a:ln>
        </p:spPr>
      </p:pic>
      <p:pic>
        <p:nvPicPr>
          <p:cNvPr id="45" name="Picture 928" descr="j0432621"/>
          <p:cNvPicPr>
            <a:picLocks noChangeAspect="1" noChangeArrowheads="1"/>
          </p:cNvPicPr>
          <p:nvPr/>
        </p:nvPicPr>
        <p:blipFill>
          <a:blip r:embed="rId3" cstate="print"/>
          <a:srcRect/>
          <a:stretch>
            <a:fillRect/>
          </a:stretch>
        </p:blipFill>
        <p:spPr bwMode="auto">
          <a:xfrm>
            <a:off x="3745978" y="4844932"/>
            <a:ext cx="397758" cy="397757"/>
          </a:xfrm>
          <a:prstGeom prst="rect">
            <a:avLst/>
          </a:prstGeom>
          <a:noFill/>
          <a:ln w="9525">
            <a:noFill/>
            <a:miter lim="800000"/>
            <a:headEnd/>
            <a:tailEnd/>
          </a:ln>
        </p:spPr>
      </p:pic>
      <p:pic>
        <p:nvPicPr>
          <p:cNvPr id="46" name="Picture 931" descr="j0433942"/>
          <p:cNvPicPr>
            <a:picLocks noChangeAspect="1" noChangeArrowheads="1"/>
          </p:cNvPicPr>
          <p:nvPr/>
        </p:nvPicPr>
        <p:blipFill>
          <a:blip r:embed="rId2" cstate="print"/>
          <a:srcRect/>
          <a:stretch>
            <a:fillRect/>
          </a:stretch>
        </p:blipFill>
        <p:spPr bwMode="auto">
          <a:xfrm>
            <a:off x="2409463" y="5440100"/>
            <a:ext cx="723422" cy="665645"/>
          </a:xfrm>
          <a:prstGeom prst="rect">
            <a:avLst/>
          </a:prstGeom>
          <a:noFill/>
          <a:ln w="9525">
            <a:noFill/>
            <a:miter lim="800000"/>
            <a:headEnd/>
            <a:tailEnd/>
          </a:ln>
        </p:spPr>
      </p:pic>
      <p:pic>
        <p:nvPicPr>
          <p:cNvPr id="47" name="Picture 930" descr="j0433941"/>
          <p:cNvPicPr>
            <a:picLocks noChangeAspect="1" noChangeArrowheads="1"/>
          </p:cNvPicPr>
          <p:nvPr/>
        </p:nvPicPr>
        <p:blipFill>
          <a:blip r:embed="rId4" cstate="print"/>
          <a:srcRect/>
          <a:stretch>
            <a:fillRect/>
          </a:stretch>
        </p:blipFill>
        <p:spPr bwMode="auto">
          <a:xfrm>
            <a:off x="7207894" y="5463251"/>
            <a:ext cx="680599" cy="6283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à coins arrondis 7"/>
          <p:cNvSpPr/>
          <p:nvPr/>
        </p:nvSpPr>
        <p:spPr bwMode="auto">
          <a:xfrm>
            <a:off x="232141" y="857232"/>
            <a:ext cx="4768122" cy="5786478"/>
          </a:xfrm>
          <a:prstGeom prst="roundRect">
            <a:avLst/>
          </a:prstGeom>
          <a:solidFill>
            <a:srgbClr val="F4FC8C"/>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00000"/>
                </a:solidFill>
                <a:latin typeface="Calibri" pitchFamily="34" charset="0"/>
              </a:rPr>
              <a:t> </a:t>
            </a:r>
          </a:p>
          <a:p>
            <a:pPr algn="ctr">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just">
              <a:defRPr/>
            </a:pPr>
            <a:r>
              <a:rPr lang="fr-FR" sz="1800" b="1" dirty="0">
                <a:solidFill>
                  <a:srgbClr val="000000"/>
                </a:solidFill>
                <a:latin typeface="Calibri" pitchFamily="34" charset="0"/>
              </a:rPr>
              <a:t> </a:t>
            </a:r>
            <a:endParaRPr lang="en-US" sz="1800" b="1" dirty="0">
              <a:solidFill>
                <a:srgbClr val="000000"/>
              </a:solidFill>
              <a:latin typeface="Calibri" pitchFamily="34" charset="0"/>
            </a:endParaRPr>
          </a:p>
          <a:p>
            <a:pPr algn="just">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ctr">
              <a:defRPr/>
            </a:pPr>
            <a:endParaRPr lang="en-US" sz="1100" b="1" dirty="0">
              <a:solidFill>
                <a:srgbClr val="000000"/>
              </a:solidFill>
              <a:latin typeface="Calibri" pitchFamily="34" charset="0"/>
            </a:endParaRPr>
          </a:p>
          <a:p>
            <a:pPr algn="ctr">
              <a:defRPr/>
            </a:pPr>
            <a:endParaRPr lang="en-US" sz="1800" b="1" dirty="0">
              <a:solidFill>
                <a:srgbClr val="000000"/>
              </a:solidFill>
              <a:latin typeface="Calibri" pitchFamily="34" charset="0"/>
            </a:endParaRPr>
          </a:p>
          <a:p>
            <a:pPr algn="ctr">
              <a:defRPr/>
            </a:pPr>
            <a:endParaRPr lang="en-US" sz="1800" b="1" dirty="0">
              <a:solidFill>
                <a:srgbClr val="000000"/>
              </a:solidFill>
              <a:latin typeface="Calibri" pitchFamily="34" charset="0"/>
            </a:endParaRPr>
          </a:p>
          <a:p>
            <a:pPr algn="ctr">
              <a:defRPr/>
            </a:pPr>
            <a:endParaRPr lang="en-US" sz="1800" b="1" dirty="0">
              <a:solidFill>
                <a:srgbClr val="000000"/>
              </a:solidFill>
              <a:latin typeface="Calibri" pitchFamily="34" charset="0"/>
            </a:endParaRPr>
          </a:p>
        </p:txBody>
      </p:sp>
      <p:sp>
        <p:nvSpPr>
          <p:cNvPr id="1697794" name="Rectangle 2"/>
          <p:cNvSpPr>
            <a:spLocks noGrp="1" noChangeArrowheads="1"/>
          </p:cNvSpPr>
          <p:nvPr>
            <p:ph type="title"/>
          </p:nvPr>
        </p:nvSpPr>
        <p:spPr/>
        <p:txBody>
          <a:bodyPr/>
          <a:lstStyle/>
          <a:p>
            <a:r>
              <a:rPr lang="en-US" dirty="0" smtClean="0"/>
              <a:t>              Computational efficiently and simulation architecture</a:t>
            </a:r>
            <a:endParaRPr lang="en-GB" dirty="0"/>
          </a:p>
        </p:txBody>
      </p:sp>
      <p:sp>
        <p:nvSpPr>
          <p:cNvPr id="39" name="Rectangle 38"/>
          <p:cNvSpPr/>
          <p:nvPr/>
        </p:nvSpPr>
        <p:spPr>
          <a:xfrm>
            <a:off x="219919" y="1283523"/>
            <a:ext cx="4768770" cy="4013406"/>
          </a:xfrm>
          <a:prstGeom prst="rect">
            <a:avLst/>
          </a:prstGeom>
        </p:spPr>
        <p:txBody>
          <a:bodyPr wrap="square">
            <a:spAutoFit/>
          </a:bodyPr>
          <a:lstStyle/>
          <a:p>
            <a:pPr marL="177800" indent="-177800" algn="just">
              <a:lnSpc>
                <a:spcPct val="80000"/>
              </a:lnSpc>
              <a:spcBef>
                <a:spcPct val="20000"/>
              </a:spcBef>
              <a:defRPr/>
            </a:pPr>
            <a:endParaRPr lang="en-US" sz="1400" b="1" dirty="0">
              <a:solidFill>
                <a:srgbClr val="0070C0"/>
              </a:solidFill>
              <a:latin typeface="Calibri" pitchFamily="34" charset="0"/>
            </a:endParaRPr>
          </a:p>
          <a:p>
            <a:pPr marL="177800" indent="-177800" algn="just">
              <a:lnSpc>
                <a:spcPct val="80000"/>
              </a:lnSpc>
              <a:spcBef>
                <a:spcPct val="20000"/>
              </a:spcBef>
              <a:defRPr/>
            </a:pPr>
            <a:r>
              <a:rPr lang="en-US" sz="1400" b="1" dirty="0">
                <a:solidFill>
                  <a:srgbClr val="0070C0"/>
                </a:solidFill>
                <a:latin typeface="Calibri" pitchFamily="34" charset="0"/>
              </a:rPr>
              <a:t>The objective of a PIRT exercise is to identify phenomena associated with the intended scenario and to then rank the current state of knowledge relative to each identified phenomenon.</a:t>
            </a:r>
          </a:p>
          <a:p>
            <a:pPr algn="just">
              <a:buFont typeface="Arial" charset="0"/>
              <a:buChar char="•"/>
              <a:defRPr/>
            </a:pPr>
            <a:endParaRPr lang="en-US" sz="1400" dirty="0">
              <a:latin typeface="Calibri" pitchFamily="34" charset="0"/>
            </a:endParaRPr>
          </a:p>
          <a:p>
            <a:pPr algn="just">
              <a:buFont typeface="Arial" charset="0"/>
              <a:buChar char="•"/>
              <a:defRPr/>
            </a:pPr>
            <a:r>
              <a:rPr lang="en-US" sz="1400" dirty="0">
                <a:solidFill>
                  <a:schemeClr val="bg1">
                    <a:lumMod val="50000"/>
                  </a:schemeClr>
                </a:solidFill>
                <a:latin typeface="Calibri" pitchFamily="34" charset="0"/>
              </a:rPr>
              <a:t>1. Understand the given scenario and figure of merit, and ask clarifying </a:t>
            </a:r>
            <a:r>
              <a:rPr lang="fr-FR" sz="1400" dirty="0">
                <a:solidFill>
                  <a:schemeClr val="bg1">
                    <a:lumMod val="50000"/>
                  </a:schemeClr>
                </a:solidFill>
                <a:latin typeface="Calibri" pitchFamily="34" charset="0"/>
              </a:rPr>
              <a:t>questions as </a:t>
            </a:r>
            <a:r>
              <a:rPr lang="fr-FR" sz="1400" dirty="0" err="1">
                <a:solidFill>
                  <a:schemeClr val="bg1">
                    <a:lumMod val="50000"/>
                  </a:schemeClr>
                </a:solidFill>
                <a:latin typeface="Calibri" pitchFamily="34" charset="0"/>
              </a:rPr>
              <a:t>needed</a:t>
            </a:r>
            <a:r>
              <a:rPr lang="fr-FR" sz="1400" dirty="0">
                <a:solidFill>
                  <a:schemeClr val="bg1">
                    <a:lumMod val="50000"/>
                  </a:schemeClr>
                </a:solidFill>
                <a:latin typeface="Calibri" pitchFamily="34" charset="0"/>
              </a:rPr>
              <a:t>.</a:t>
            </a:r>
          </a:p>
          <a:p>
            <a:pPr algn="just">
              <a:buFont typeface="Arial" charset="0"/>
              <a:buChar char="•"/>
              <a:defRPr/>
            </a:pPr>
            <a:r>
              <a:rPr lang="en-US" sz="1400" dirty="0">
                <a:solidFill>
                  <a:schemeClr val="bg1">
                    <a:lumMod val="50000"/>
                  </a:schemeClr>
                </a:solidFill>
                <a:latin typeface="Calibri" pitchFamily="34" charset="0"/>
              </a:rPr>
              <a:t>2. Identify phenomena of interest and, as appropriate, key parameters associated </a:t>
            </a:r>
            <a:r>
              <a:rPr lang="fr-FR" sz="1400" dirty="0" err="1">
                <a:solidFill>
                  <a:schemeClr val="bg1">
                    <a:lumMod val="50000"/>
                  </a:schemeClr>
                </a:solidFill>
                <a:latin typeface="Calibri" pitchFamily="34" charset="0"/>
              </a:rPr>
              <a:t>with</a:t>
            </a:r>
            <a:r>
              <a:rPr lang="fr-FR" sz="1400" dirty="0">
                <a:solidFill>
                  <a:schemeClr val="bg1">
                    <a:lumMod val="50000"/>
                  </a:schemeClr>
                </a:solidFill>
                <a:latin typeface="Calibri" pitchFamily="34" charset="0"/>
              </a:rPr>
              <a:t> </a:t>
            </a:r>
            <a:r>
              <a:rPr lang="fr-FR" sz="1400" dirty="0" err="1">
                <a:solidFill>
                  <a:schemeClr val="bg1">
                    <a:lumMod val="50000"/>
                  </a:schemeClr>
                </a:solidFill>
                <a:latin typeface="Calibri" pitchFamily="34" charset="0"/>
              </a:rPr>
              <a:t>any</a:t>
            </a:r>
            <a:r>
              <a:rPr lang="fr-FR" sz="1400" dirty="0">
                <a:solidFill>
                  <a:schemeClr val="bg1">
                    <a:lumMod val="50000"/>
                  </a:schemeClr>
                </a:solidFill>
                <a:latin typeface="Calibri" pitchFamily="34" charset="0"/>
              </a:rPr>
              <a:t> </a:t>
            </a:r>
            <a:r>
              <a:rPr lang="fr-FR" sz="1400" dirty="0" err="1">
                <a:solidFill>
                  <a:schemeClr val="bg1">
                    <a:lumMod val="50000"/>
                  </a:schemeClr>
                </a:solidFill>
                <a:latin typeface="Calibri" pitchFamily="34" charset="0"/>
              </a:rPr>
              <a:t>identified</a:t>
            </a:r>
            <a:r>
              <a:rPr lang="fr-FR" sz="1400" dirty="0">
                <a:solidFill>
                  <a:schemeClr val="bg1">
                    <a:lumMod val="50000"/>
                  </a:schemeClr>
                </a:solidFill>
                <a:latin typeface="Calibri" pitchFamily="34" charset="0"/>
              </a:rPr>
              <a:t> </a:t>
            </a:r>
            <a:r>
              <a:rPr lang="fr-FR" sz="1400" dirty="0" err="1">
                <a:solidFill>
                  <a:schemeClr val="bg1">
                    <a:lumMod val="50000"/>
                  </a:schemeClr>
                </a:solidFill>
                <a:latin typeface="Calibri" pitchFamily="34" charset="0"/>
              </a:rPr>
              <a:t>phenomena</a:t>
            </a:r>
            <a:r>
              <a:rPr lang="fr-FR" sz="1400" dirty="0">
                <a:solidFill>
                  <a:schemeClr val="bg1">
                    <a:lumMod val="50000"/>
                  </a:schemeClr>
                </a:solidFill>
                <a:latin typeface="Calibri" pitchFamily="34" charset="0"/>
              </a:rPr>
              <a:t>.</a:t>
            </a:r>
          </a:p>
          <a:p>
            <a:pPr algn="just">
              <a:buFont typeface="Arial" charset="0"/>
              <a:buChar char="•"/>
              <a:defRPr/>
            </a:pPr>
            <a:r>
              <a:rPr lang="en-US" sz="1400" dirty="0">
                <a:solidFill>
                  <a:schemeClr val="bg1">
                    <a:lumMod val="50000"/>
                  </a:schemeClr>
                </a:solidFill>
                <a:latin typeface="Calibri" pitchFamily="34" charset="0"/>
              </a:rPr>
              <a:t>3. Rank the importance of each phenomenon in the context of the figure of merit.</a:t>
            </a:r>
          </a:p>
          <a:p>
            <a:pPr algn="just">
              <a:buFont typeface="Arial" charset="0"/>
              <a:buChar char="•"/>
              <a:defRPr/>
            </a:pPr>
            <a:r>
              <a:rPr lang="en-US" sz="1400" dirty="0">
                <a:solidFill>
                  <a:schemeClr val="bg1">
                    <a:lumMod val="50000"/>
                  </a:schemeClr>
                </a:solidFill>
                <a:latin typeface="Calibri" pitchFamily="34" charset="0"/>
              </a:rPr>
              <a:t>4. Rank the state of knowledge of phenomenon relative to the adequacy of existing modeling tools, the availability of supporting experimental data, and the prospects for gathering data if existing data were not ranked as “high”.</a:t>
            </a:r>
          </a:p>
          <a:p>
            <a:pPr algn="just">
              <a:buFont typeface="Arial" charset="0"/>
              <a:buChar char="•"/>
              <a:defRPr/>
            </a:pPr>
            <a:r>
              <a:rPr lang="en-US" sz="1400" dirty="0">
                <a:solidFill>
                  <a:schemeClr val="bg1">
                    <a:lumMod val="50000"/>
                  </a:schemeClr>
                </a:solidFill>
                <a:latin typeface="Calibri" pitchFamily="34" charset="0"/>
              </a:rPr>
              <a:t>5. Rank the importance and state of knowledge for any key parameters identified </a:t>
            </a:r>
            <a:r>
              <a:rPr lang="fr-FR" sz="1400" dirty="0">
                <a:solidFill>
                  <a:schemeClr val="bg1">
                    <a:lumMod val="50000"/>
                  </a:schemeClr>
                </a:solidFill>
                <a:latin typeface="Calibri" pitchFamily="34" charset="0"/>
              </a:rPr>
              <a:t>for </a:t>
            </a:r>
            <a:r>
              <a:rPr lang="fr-FR" sz="1400" dirty="0" err="1">
                <a:solidFill>
                  <a:schemeClr val="bg1">
                    <a:lumMod val="50000"/>
                  </a:schemeClr>
                </a:solidFill>
                <a:latin typeface="Calibri" pitchFamily="34" charset="0"/>
              </a:rPr>
              <a:t>any</a:t>
            </a:r>
            <a:r>
              <a:rPr lang="fr-FR" sz="1400" dirty="0">
                <a:solidFill>
                  <a:schemeClr val="bg1">
                    <a:lumMod val="50000"/>
                  </a:schemeClr>
                </a:solidFill>
                <a:latin typeface="Calibri" pitchFamily="34" charset="0"/>
              </a:rPr>
              <a:t> </a:t>
            </a:r>
            <a:r>
              <a:rPr lang="fr-FR" sz="1400" dirty="0" err="1">
                <a:solidFill>
                  <a:schemeClr val="bg1">
                    <a:lumMod val="50000"/>
                  </a:schemeClr>
                </a:solidFill>
                <a:latin typeface="Calibri" pitchFamily="34" charset="0"/>
              </a:rPr>
              <a:t>given</a:t>
            </a:r>
            <a:r>
              <a:rPr lang="fr-FR" sz="1400" dirty="0">
                <a:solidFill>
                  <a:schemeClr val="bg1">
                    <a:lumMod val="50000"/>
                  </a:schemeClr>
                </a:solidFill>
                <a:latin typeface="Calibri" pitchFamily="34" charset="0"/>
              </a:rPr>
              <a:t> </a:t>
            </a:r>
            <a:r>
              <a:rPr lang="fr-FR" sz="1400" dirty="0" err="1">
                <a:solidFill>
                  <a:schemeClr val="bg1">
                    <a:lumMod val="50000"/>
                  </a:schemeClr>
                </a:solidFill>
                <a:latin typeface="Calibri" pitchFamily="34" charset="0"/>
              </a:rPr>
              <a:t>phenomenon</a:t>
            </a:r>
            <a:endParaRPr lang="fr-FR" sz="1400" dirty="0">
              <a:solidFill>
                <a:schemeClr val="bg1">
                  <a:lumMod val="50000"/>
                </a:schemeClr>
              </a:solidFill>
              <a:latin typeface="Calibri" pitchFamily="34" charset="0"/>
            </a:endParaRPr>
          </a:p>
          <a:p>
            <a:pPr algn="just">
              <a:defRPr/>
            </a:pPr>
            <a:endParaRPr lang="fr-FR" sz="1400" dirty="0">
              <a:solidFill>
                <a:schemeClr val="bg1">
                  <a:lumMod val="50000"/>
                </a:schemeClr>
              </a:solidFill>
              <a:latin typeface="Calibri" pitchFamily="34" charset="0"/>
            </a:endParaRPr>
          </a:p>
        </p:txBody>
      </p:sp>
      <p:sp>
        <p:nvSpPr>
          <p:cNvPr id="40" name="Rectangle 39"/>
          <p:cNvSpPr/>
          <p:nvPr/>
        </p:nvSpPr>
        <p:spPr>
          <a:xfrm>
            <a:off x="255323" y="5210960"/>
            <a:ext cx="4802814" cy="1089529"/>
          </a:xfrm>
          <a:prstGeom prst="rect">
            <a:avLst/>
          </a:prstGeom>
        </p:spPr>
        <p:txBody>
          <a:bodyPr wrap="square">
            <a:spAutoFit/>
          </a:bodyPr>
          <a:lstStyle/>
          <a:p>
            <a:pPr marL="177800" indent="-177800" algn="just">
              <a:lnSpc>
                <a:spcPct val="80000"/>
              </a:lnSpc>
              <a:spcBef>
                <a:spcPct val="20000"/>
              </a:spcBef>
              <a:defRPr/>
            </a:pPr>
            <a:endParaRPr lang="en-US" sz="1100" b="1" dirty="0">
              <a:solidFill>
                <a:srgbClr val="0070C0"/>
              </a:solidFill>
              <a:latin typeface="Calibri" pitchFamily="34" charset="0"/>
            </a:endParaRPr>
          </a:p>
          <a:p>
            <a:pPr>
              <a:defRPr/>
            </a:pPr>
            <a:r>
              <a:rPr lang="fr-FR" sz="800" b="1" dirty="0" err="1"/>
              <a:t>See</a:t>
            </a:r>
            <a:r>
              <a:rPr lang="fr-FR" sz="800" b="1" dirty="0"/>
              <a:t> </a:t>
            </a:r>
            <a:r>
              <a:rPr lang="fr-FR" sz="800" b="1" dirty="0" err="1"/>
              <a:t>ref</a:t>
            </a:r>
            <a:r>
              <a:rPr lang="fr-FR" sz="800" b="1" dirty="0"/>
              <a:t>: </a:t>
            </a:r>
          </a:p>
          <a:p>
            <a:pPr>
              <a:defRPr/>
            </a:pPr>
            <a:r>
              <a:rPr lang="fr-FR" sz="800" b="1" dirty="0"/>
              <a:t>SANDIA REPORT</a:t>
            </a:r>
          </a:p>
          <a:p>
            <a:pPr>
              <a:defRPr/>
            </a:pPr>
            <a:r>
              <a:rPr lang="fr-FR" sz="800" dirty="0"/>
              <a:t>SAND2007-5948</a:t>
            </a:r>
          </a:p>
          <a:p>
            <a:pPr>
              <a:defRPr/>
            </a:pPr>
            <a:r>
              <a:rPr lang="fr-FR" sz="800" dirty="0" err="1"/>
              <a:t>Unlimited</a:t>
            </a:r>
            <a:r>
              <a:rPr lang="fr-FR" sz="800" dirty="0"/>
              <a:t> Release</a:t>
            </a:r>
          </a:p>
          <a:p>
            <a:pPr>
              <a:defRPr/>
            </a:pPr>
            <a:r>
              <a:rPr lang="fr-FR" sz="800" dirty="0" err="1"/>
              <a:t>Printed</a:t>
            </a:r>
            <a:r>
              <a:rPr lang="fr-FR" sz="800" dirty="0"/>
              <a:t> </a:t>
            </a:r>
            <a:r>
              <a:rPr lang="fr-FR" sz="800" dirty="0" err="1"/>
              <a:t>October</a:t>
            </a:r>
            <a:r>
              <a:rPr lang="fr-FR" sz="800" dirty="0"/>
              <a:t> 2007</a:t>
            </a:r>
          </a:p>
          <a:p>
            <a:pPr>
              <a:defRPr/>
            </a:pPr>
            <a:r>
              <a:rPr lang="en-US" sz="800" b="1" dirty="0"/>
              <a:t>Predictive Capability Maturity Model for </a:t>
            </a:r>
            <a:r>
              <a:rPr lang="fr-FR" sz="800" b="1" dirty="0" err="1"/>
              <a:t>Computational</a:t>
            </a:r>
            <a:r>
              <a:rPr lang="fr-FR" sz="800" b="1" dirty="0"/>
              <a:t> </a:t>
            </a:r>
            <a:r>
              <a:rPr lang="fr-FR" sz="800" b="1" dirty="0" err="1"/>
              <a:t>Modeling</a:t>
            </a:r>
            <a:r>
              <a:rPr lang="fr-FR" sz="800" b="1" dirty="0"/>
              <a:t> and Simulation</a:t>
            </a:r>
          </a:p>
          <a:p>
            <a:pPr>
              <a:defRPr/>
            </a:pPr>
            <a:r>
              <a:rPr lang="en-US" sz="800" dirty="0"/>
              <a:t>William L. </a:t>
            </a:r>
            <a:r>
              <a:rPr lang="en-US" sz="800" dirty="0" err="1"/>
              <a:t>Oberkampf</a:t>
            </a:r>
            <a:r>
              <a:rPr lang="en-US" sz="800" dirty="0"/>
              <a:t>, Martin </a:t>
            </a:r>
            <a:r>
              <a:rPr lang="en-US" sz="800" dirty="0" err="1"/>
              <a:t>Pilch</a:t>
            </a:r>
            <a:r>
              <a:rPr lang="en-US" sz="800" dirty="0"/>
              <a:t>, and Timothy G. </a:t>
            </a:r>
            <a:r>
              <a:rPr lang="en-US" sz="800" dirty="0" err="1"/>
              <a:t>Trucano</a:t>
            </a:r>
            <a:endParaRPr lang="en-US" sz="800" b="1" dirty="0">
              <a:solidFill>
                <a:srgbClr val="0070C0"/>
              </a:solidFill>
              <a:latin typeface="Calibri" pitchFamily="34" charset="0"/>
            </a:endParaRPr>
          </a:p>
        </p:txBody>
      </p:sp>
      <p:grpSp>
        <p:nvGrpSpPr>
          <p:cNvPr id="45" name="Groupe 141"/>
          <p:cNvGrpSpPr>
            <a:grpSpLocks/>
          </p:cNvGrpSpPr>
          <p:nvPr/>
        </p:nvGrpSpPr>
        <p:grpSpPr bwMode="auto">
          <a:xfrm>
            <a:off x="5110735" y="1013689"/>
            <a:ext cx="4643438" cy="5357812"/>
            <a:chOff x="4572000" y="714356"/>
            <a:chExt cx="4286280" cy="5357850"/>
          </a:xfrm>
        </p:grpSpPr>
        <p:sp>
          <p:nvSpPr>
            <p:cNvPr id="46" name="Rectangle à coins arrondis 7"/>
            <p:cNvSpPr/>
            <p:nvPr/>
          </p:nvSpPr>
          <p:spPr bwMode="auto">
            <a:xfrm>
              <a:off x="4572000" y="1428736"/>
              <a:ext cx="4286280" cy="571504"/>
            </a:xfrm>
            <a:prstGeom prst="roundRect">
              <a:avLst/>
            </a:prstGeom>
            <a:solidFill>
              <a:schemeClr val="tx2"/>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rPr>
                <a:t>For each Scenario</a:t>
              </a:r>
              <a:endParaRPr lang="en-US" sz="3200" b="1" dirty="0">
                <a:solidFill>
                  <a:srgbClr val="FFFFFF"/>
                </a:solidFill>
                <a:latin typeface="Times New Roman" pitchFamily="18" charset="0"/>
              </a:endParaRPr>
            </a:p>
            <a:p>
              <a:pPr algn="ctr">
                <a:defRPr/>
              </a:pPr>
              <a:r>
                <a:rPr lang="en-US" sz="1100" b="1" dirty="0">
                  <a:solidFill>
                    <a:srgbClr val="FF0000"/>
                  </a:solidFill>
                  <a:latin typeface="Times New Roman" pitchFamily="18" charset="0"/>
                </a:rPr>
                <a:t> </a:t>
              </a:r>
              <a:endParaRPr lang="en-US" sz="1800" b="1" dirty="0">
                <a:solidFill>
                  <a:srgbClr val="000000"/>
                </a:solidFill>
                <a:latin typeface="Calibri" pitchFamily="34" charset="0"/>
              </a:endParaRPr>
            </a:p>
          </p:txBody>
        </p:sp>
        <p:sp>
          <p:nvSpPr>
            <p:cNvPr id="47" name="Rectangle à coins arrondis 7"/>
            <p:cNvSpPr/>
            <p:nvPr/>
          </p:nvSpPr>
          <p:spPr bwMode="auto">
            <a:xfrm>
              <a:off x="4572000" y="2143116"/>
              <a:ext cx="4286280" cy="714380"/>
            </a:xfrm>
            <a:prstGeom prst="roundRect">
              <a:avLst/>
            </a:prstGeom>
            <a:solidFill>
              <a:schemeClr val="tx2"/>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b="1" dirty="0">
                  <a:solidFill>
                    <a:srgbClr val="FF0000"/>
                  </a:solidFill>
                  <a:latin typeface="Times New Roman" pitchFamily="18" charset="0"/>
                </a:rPr>
                <a:t>PIRT: </a:t>
              </a:r>
              <a:r>
                <a:rPr lang="en-US" sz="1100" b="1" dirty="0">
                  <a:solidFill>
                    <a:srgbClr val="000000"/>
                  </a:solidFill>
                  <a:latin typeface="Times New Roman" pitchFamily="18" charset="0"/>
                </a:rPr>
                <a:t>Important</a:t>
              </a:r>
              <a:r>
                <a:rPr lang="en-US" sz="1100" b="1" dirty="0">
                  <a:solidFill>
                    <a:srgbClr val="FF0000"/>
                  </a:solidFill>
                  <a:latin typeface="Times New Roman" pitchFamily="18" charset="0"/>
                </a:rPr>
                <a:t> </a:t>
              </a:r>
              <a:r>
                <a:rPr lang="en-US" sz="1100" b="1" u="sng" dirty="0">
                  <a:solidFill>
                    <a:srgbClr val="000000"/>
                  </a:solidFill>
                  <a:latin typeface="Times New Roman" pitchFamily="18" charset="0"/>
                </a:rPr>
                <a:t>phenomena</a:t>
              </a:r>
              <a:r>
                <a:rPr lang="en-US" sz="1100" b="1" dirty="0">
                  <a:solidFill>
                    <a:srgbClr val="000000"/>
                  </a:solidFill>
                  <a:latin typeface="Times New Roman" pitchFamily="18" charset="0"/>
                </a:rPr>
                <a:t> are identified for each </a:t>
              </a:r>
              <a:r>
                <a:rPr lang="en-US" sz="1100" b="1" u="sng" dirty="0">
                  <a:solidFill>
                    <a:srgbClr val="000000"/>
                  </a:solidFill>
                  <a:latin typeface="Times New Roman" pitchFamily="18" charset="0"/>
                </a:rPr>
                <a:t>scenario</a:t>
              </a:r>
              <a:r>
                <a:rPr lang="en-US" sz="1100" b="1" dirty="0">
                  <a:solidFill>
                    <a:srgbClr val="000000"/>
                  </a:solidFill>
                  <a:latin typeface="Times New Roman" pitchFamily="18" charset="0"/>
                </a:rPr>
                <a:t> (Phenomena Identification &amp; Ranking tables) </a:t>
              </a:r>
            </a:p>
            <a:p>
              <a:pPr>
                <a:defRPr/>
              </a:pPr>
              <a:r>
                <a:rPr lang="en-US" sz="1100" b="1" dirty="0">
                  <a:solidFill>
                    <a:srgbClr val="FF0000"/>
                  </a:solidFill>
                  <a:latin typeface="Times New Roman" pitchFamily="18" charset="0"/>
                </a:rPr>
                <a:t>PCMM:</a:t>
              </a:r>
              <a:r>
                <a:rPr lang="en-US" sz="1100" dirty="0">
                  <a:solidFill>
                    <a:srgbClr val="FFFFFF"/>
                  </a:solidFill>
                  <a:latin typeface="Times New Roman" pitchFamily="18" charset="0"/>
                </a:rPr>
                <a:t> </a:t>
              </a:r>
              <a:r>
                <a:rPr lang="en-US" sz="1100" b="1" dirty="0">
                  <a:solidFill>
                    <a:srgbClr val="000000"/>
                  </a:solidFill>
                  <a:latin typeface="Times New Roman" pitchFamily="18" charset="0"/>
                </a:rPr>
                <a:t>Predictive Capability Maturity Model for</a:t>
              </a:r>
              <a:br>
                <a:rPr lang="en-US" sz="1100" b="1" dirty="0">
                  <a:solidFill>
                    <a:srgbClr val="000000"/>
                  </a:solidFill>
                  <a:latin typeface="Times New Roman" pitchFamily="18" charset="0"/>
                </a:rPr>
              </a:br>
              <a:r>
                <a:rPr lang="en-US" sz="1100" b="1" dirty="0">
                  <a:solidFill>
                    <a:srgbClr val="000000"/>
                  </a:solidFill>
                  <a:latin typeface="Times New Roman" pitchFamily="18" charset="0"/>
                </a:rPr>
                <a:t>Computational Modeling and Simulation</a:t>
              </a:r>
            </a:p>
          </p:txBody>
        </p:sp>
        <p:sp>
          <p:nvSpPr>
            <p:cNvPr id="48" name="Rectangle à coins arrondis 7"/>
            <p:cNvSpPr/>
            <p:nvPr/>
          </p:nvSpPr>
          <p:spPr bwMode="auto">
            <a:xfrm>
              <a:off x="4572000" y="3071810"/>
              <a:ext cx="4286280" cy="571504"/>
            </a:xfrm>
            <a:prstGeom prst="roundRect">
              <a:avLst/>
            </a:prstGeom>
            <a:solidFill>
              <a:schemeClr val="tx2"/>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rgbClr val="FF0000"/>
                </a:solidFill>
                <a:latin typeface="Times New Roman" pitchFamily="18" charset="0"/>
              </a:endParaRPr>
            </a:p>
            <a:p>
              <a:pPr algn="ctr">
                <a:defRPr/>
              </a:pPr>
              <a:r>
                <a:rPr lang="en-US" sz="1100" b="1" dirty="0">
                  <a:solidFill>
                    <a:srgbClr val="FF0000"/>
                  </a:solidFill>
                  <a:latin typeface="Times New Roman" pitchFamily="18" charset="0"/>
                </a:rPr>
                <a:t>Validation: </a:t>
              </a:r>
              <a:r>
                <a:rPr lang="en-US" sz="1100" b="1" dirty="0">
                  <a:solidFill>
                    <a:srgbClr val="000000"/>
                  </a:solidFill>
                  <a:latin typeface="Times New Roman" pitchFamily="18" charset="0"/>
                </a:rPr>
                <a:t>Analysis tools are evaluated to determine whether important </a:t>
              </a:r>
              <a:r>
                <a:rPr lang="en-US" sz="1100" b="1" u="sng" dirty="0" err="1">
                  <a:solidFill>
                    <a:srgbClr val="000000"/>
                  </a:solidFill>
                  <a:latin typeface="Times New Roman" pitchFamily="18" charset="0"/>
                </a:rPr>
                <a:t>Phenoma</a:t>
              </a:r>
              <a:r>
                <a:rPr lang="en-US" sz="1100" b="1" dirty="0">
                  <a:solidFill>
                    <a:srgbClr val="000000"/>
                  </a:solidFill>
                  <a:latin typeface="Times New Roman" pitchFamily="18" charset="0"/>
                </a:rPr>
                <a:t> can be calculated</a:t>
              </a:r>
              <a:endParaRPr lang="en-US" sz="1100" dirty="0">
                <a:solidFill>
                  <a:srgbClr val="FFFFFF"/>
                </a:solidFill>
                <a:latin typeface="Times New Roman" pitchFamily="18" charset="0"/>
              </a:endParaRPr>
            </a:p>
            <a:p>
              <a:pPr algn="ctr">
                <a:defRPr/>
              </a:pPr>
              <a:r>
                <a:rPr lang="en-US" sz="1100" b="1" dirty="0">
                  <a:solidFill>
                    <a:srgbClr val="000000"/>
                  </a:solidFill>
                  <a:latin typeface="Times New Roman" pitchFamily="18" charset="0"/>
                </a:rPr>
                <a:t> </a:t>
              </a:r>
              <a:endParaRPr lang="en-US" sz="1100" dirty="0">
                <a:solidFill>
                  <a:srgbClr val="FFFFFF"/>
                </a:solidFill>
                <a:latin typeface="Times New Roman" pitchFamily="18" charset="0"/>
              </a:endParaRPr>
            </a:p>
            <a:p>
              <a:pPr algn="ctr">
                <a:defRPr/>
              </a:pPr>
              <a:r>
                <a:rPr lang="en-US" sz="1100" b="1" dirty="0">
                  <a:solidFill>
                    <a:srgbClr val="000000"/>
                  </a:solidFill>
                  <a:latin typeface="Times New Roman" pitchFamily="18" charset="0"/>
                </a:rPr>
                <a:t> </a:t>
              </a:r>
            </a:p>
          </p:txBody>
        </p:sp>
        <p:sp>
          <p:nvSpPr>
            <p:cNvPr id="49" name="Rectangle à coins arrondis 7"/>
            <p:cNvSpPr/>
            <p:nvPr/>
          </p:nvSpPr>
          <p:spPr bwMode="auto">
            <a:xfrm>
              <a:off x="4572000" y="5500702"/>
              <a:ext cx="4286280" cy="571504"/>
            </a:xfrm>
            <a:prstGeom prst="roundRect">
              <a:avLst/>
            </a:prstGeom>
            <a:solidFill>
              <a:schemeClr val="tx2"/>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rgbClr val="FF0000"/>
                </a:solidFill>
                <a:latin typeface="Times New Roman" pitchFamily="18" charset="0"/>
              </a:endParaRPr>
            </a:p>
            <a:p>
              <a:pPr algn="ctr">
                <a:defRPr/>
              </a:pPr>
              <a:r>
                <a:rPr lang="en-US" sz="1100" b="1" dirty="0">
                  <a:solidFill>
                    <a:srgbClr val="FF0000"/>
                  </a:solidFill>
                  <a:latin typeface="Times New Roman" pitchFamily="18" charset="0"/>
                </a:rPr>
                <a:t>Analysis:</a:t>
              </a:r>
            </a:p>
            <a:p>
              <a:pPr algn="ctr">
                <a:defRPr/>
              </a:pPr>
              <a:r>
                <a:rPr lang="en-US" sz="1100" b="1" dirty="0">
                  <a:solidFill>
                    <a:srgbClr val="000000"/>
                  </a:solidFill>
                  <a:latin typeface="Times New Roman" pitchFamily="18" charset="0"/>
                </a:rPr>
                <a:t>The operational and accident scenarios that  require study are analyzed</a:t>
              </a:r>
            </a:p>
            <a:p>
              <a:pPr algn="ctr">
                <a:defRPr/>
              </a:pPr>
              <a:r>
                <a:rPr lang="en-US" sz="1100" b="1" dirty="0">
                  <a:solidFill>
                    <a:srgbClr val="000000"/>
                  </a:solidFill>
                  <a:latin typeface="Times New Roman" pitchFamily="18" charset="0"/>
                </a:rPr>
                <a:t> </a:t>
              </a:r>
            </a:p>
          </p:txBody>
        </p:sp>
        <p:sp>
          <p:nvSpPr>
            <p:cNvPr id="50" name="Rectangle à coins arrondis 7"/>
            <p:cNvSpPr/>
            <p:nvPr/>
          </p:nvSpPr>
          <p:spPr bwMode="auto">
            <a:xfrm>
              <a:off x="6215074" y="3857628"/>
              <a:ext cx="2643206" cy="1571636"/>
            </a:xfrm>
            <a:prstGeom prst="roundRect">
              <a:avLst/>
            </a:prstGeom>
            <a:solidFill>
              <a:schemeClr val="tx2"/>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rgbClr val="FF0000"/>
                </a:solidFill>
                <a:latin typeface="Times New Roman" pitchFamily="18" charset="0"/>
              </a:endParaRPr>
            </a:p>
            <a:p>
              <a:pPr algn="ctr">
                <a:defRPr/>
              </a:pPr>
              <a:endParaRPr lang="en-US" sz="1100" b="1" dirty="0">
                <a:solidFill>
                  <a:srgbClr val="FF0000"/>
                </a:solidFill>
                <a:latin typeface="Times New Roman" pitchFamily="18" charset="0"/>
              </a:endParaRPr>
            </a:p>
            <a:p>
              <a:pPr algn="ctr">
                <a:defRPr/>
              </a:pPr>
              <a:endParaRPr lang="en-US" sz="1100" b="1" dirty="0">
                <a:solidFill>
                  <a:srgbClr val="FF0000"/>
                </a:solidFill>
                <a:latin typeface="Times New Roman" pitchFamily="18" charset="0"/>
              </a:endParaRPr>
            </a:p>
            <a:p>
              <a:pPr algn="ctr">
                <a:defRPr/>
              </a:pPr>
              <a:endParaRPr lang="en-US" sz="1100" b="1" dirty="0">
                <a:solidFill>
                  <a:srgbClr val="FF0000"/>
                </a:solidFill>
                <a:latin typeface="Times New Roman" pitchFamily="18" charset="0"/>
              </a:endParaRPr>
            </a:p>
            <a:p>
              <a:pPr algn="ctr">
                <a:defRPr/>
              </a:pPr>
              <a:endParaRPr lang="en-US" sz="1100" b="1" dirty="0">
                <a:solidFill>
                  <a:srgbClr val="FF0000"/>
                </a:solidFill>
                <a:latin typeface="Times New Roman" pitchFamily="18" charset="0"/>
              </a:endParaRPr>
            </a:p>
            <a:p>
              <a:pPr algn="ctr">
                <a:defRPr/>
              </a:pPr>
              <a:endParaRPr lang="en-US" sz="1100" b="1" dirty="0">
                <a:solidFill>
                  <a:srgbClr val="FF0000"/>
                </a:solidFill>
                <a:latin typeface="Times New Roman" pitchFamily="18" charset="0"/>
              </a:endParaRPr>
            </a:p>
            <a:p>
              <a:pPr algn="ctr">
                <a:defRPr/>
              </a:pPr>
              <a:r>
                <a:rPr lang="en-US" sz="1100" b="1" dirty="0">
                  <a:solidFill>
                    <a:srgbClr val="FF0000"/>
                  </a:solidFill>
                  <a:latin typeface="Times New Roman" pitchFamily="18" charset="0"/>
                </a:rPr>
                <a:t>Development:</a:t>
              </a:r>
            </a:p>
            <a:p>
              <a:pPr algn="ctr">
                <a:defRPr/>
              </a:pPr>
              <a:r>
                <a:rPr lang="en-US" sz="1100" b="1" dirty="0">
                  <a:solidFill>
                    <a:srgbClr val="000000"/>
                  </a:solidFill>
                  <a:latin typeface="Times New Roman" pitchFamily="18" charset="0"/>
                </a:rPr>
                <a:t>If  important phenomena</a:t>
              </a:r>
            </a:p>
            <a:p>
              <a:pPr algn="ctr">
                <a:defRPr/>
              </a:pPr>
              <a:r>
                <a:rPr lang="en-US" sz="1100" b="1" dirty="0">
                  <a:solidFill>
                    <a:srgbClr val="000000"/>
                  </a:solidFill>
                  <a:latin typeface="Times New Roman" pitchFamily="18" charset="0"/>
                </a:rPr>
                <a:t>cannot be calculated by analysis tools, then  further  development is undertaken</a:t>
              </a:r>
            </a:p>
            <a:p>
              <a:pPr algn="ctr">
                <a:defRPr/>
              </a:pPr>
              <a:endParaRPr lang="en-US" sz="1100" b="1" dirty="0">
                <a:solidFill>
                  <a:srgbClr val="000000"/>
                </a:solidFill>
                <a:latin typeface="Times New Roman" pitchFamily="18" charset="0"/>
              </a:endParaRPr>
            </a:p>
            <a:p>
              <a:pPr algn="ctr">
                <a:defRPr/>
              </a:pPr>
              <a:endParaRPr lang="en-US" sz="1100" b="1" dirty="0">
                <a:solidFill>
                  <a:srgbClr val="000000"/>
                </a:solidFill>
                <a:latin typeface="Times New Roman" pitchFamily="18" charset="0"/>
              </a:endParaRPr>
            </a:p>
            <a:p>
              <a:pPr algn="ctr">
                <a:defRPr/>
              </a:pPr>
              <a:r>
                <a:rPr lang="en-US" sz="1100" b="1" dirty="0">
                  <a:solidFill>
                    <a:srgbClr val="000000"/>
                  </a:solidFill>
                  <a:latin typeface="Times New Roman" pitchFamily="18" charset="0"/>
                </a:rPr>
                <a:t> </a:t>
              </a:r>
            </a:p>
            <a:p>
              <a:pPr algn="ctr">
                <a:defRPr/>
              </a:pPr>
              <a:r>
                <a:rPr lang="en-US" sz="1100" b="1" dirty="0">
                  <a:solidFill>
                    <a:srgbClr val="000000"/>
                  </a:solidFill>
                  <a:latin typeface="Times New Roman" pitchFamily="18" charset="0"/>
                </a:rPr>
                <a:t> </a:t>
              </a:r>
            </a:p>
            <a:p>
              <a:pPr algn="ctr">
                <a:defRPr/>
              </a:pPr>
              <a:endParaRPr lang="en-US" sz="1100" dirty="0">
                <a:solidFill>
                  <a:srgbClr val="FFFFFF"/>
                </a:solidFill>
                <a:latin typeface="Times New Roman" pitchFamily="18" charset="0"/>
              </a:endParaRPr>
            </a:p>
            <a:p>
              <a:pPr algn="ctr">
                <a:defRPr/>
              </a:pPr>
              <a:endParaRPr lang="en-US" sz="1100" dirty="0">
                <a:solidFill>
                  <a:srgbClr val="FFFFFF"/>
                </a:solidFill>
                <a:latin typeface="Times New Roman" pitchFamily="18" charset="0"/>
              </a:endParaRPr>
            </a:p>
            <a:p>
              <a:pPr algn="ctr">
                <a:defRPr/>
              </a:pPr>
              <a:r>
                <a:rPr lang="en-US" sz="1100" b="1" dirty="0">
                  <a:solidFill>
                    <a:srgbClr val="000000"/>
                  </a:solidFill>
                  <a:latin typeface="Times New Roman" pitchFamily="18" charset="0"/>
                </a:rPr>
                <a:t> </a:t>
              </a:r>
              <a:endParaRPr lang="en-US" sz="1100" dirty="0">
                <a:solidFill>
                  <a:srgbClr val="FFFFFF"/>
                </a:solidFill>
                <a:latin typeface="Times New Roman" pitchFamily="18" charset="0"/>
              </a:endParaRPr>
            </a:p>
            <a:p>
              <a:pPr algn="ctr">
                <a:defRPr/>
              </a:pPr>
              <a:r>
                <a:rPr lang="en-US" sz="1100" b="1" dirty="0">
                  <a:solidFill>
                    <a:srgbClr val="000000"/>
                  </a:solidFill>
                  <a:latin typeface="Times New Roman" pitchFamily="18" charset="0"/>
                </a:rPr>
                <a:t> </a:t>
              </a:r>
            </a:p>
          </p:txBody>
        </p:sp>
        <p:cxnSp>
          <p:nvCxnSpPr>
            <p:cNvPr id="51" name="Connecteur droit avec flèche 124"/>
            <p:cNvCxnSpPr>
              <a:cxnSpLocks noChangeShapeType="1"/>
            </p:cNvCxnSpPr>
            <p:nvPr/>
          </p:nvCxnSpPr>
          <p:spPr bwMode="auto">
            <a:xfrm rot="5400000">
              <a:off x="6643702" y="2071678"/>
              <a:ext cx="142876" cy="1588"/>
            </a:xfrm>
            <a:prstGeom prst="straightConnector1">
              <a:avLst/>
            </a:prstGeom>
            <a:noFill/>
            <a:ln w="15875" algn="ctr">
              <a:solidFill>
                <a:schemeClr val="tx1"/>
              </a:solidFill>
              <a:round/>
              <a:headEnd/>
              <a:tailEnd type="arrow" w="med" len="med"/>
            </a:ln>
          </p:spPr>
        </p:cxnSp>
        <p:cxnSp>
          <p:nvCxnSpPr>
            <p:cNvPr id="52" name="Connecteur droit avec flèche 126"/>
            <p:cNvCxnSpPr>
              <a:cxnSpLocks noChangeShapeType="1"/>
            </p:cNvCxnSpPr>
            <p:nvPr/>
          </p:nvCxnSpPr>
          <p:spPr bwMode="auto">
            <a:xfrm rot="5400000">
              <a:off x="6607983" y="2964653"/>
              <a:ext cx="214314" cy="1588"/>
            </a:xfrm>
            <a:prstGeom prst="straightConnector1">
              <a:avLst/>
            </a:prstGeom>
            <a:noFill/>
            <a:ln w="9525" algn="ctr">
              <a:solidFill>
                <a:schemeClr val="tx1"/>
              </a:solidFill>
              <a:round/>
              <a:headEnd/>
              <a:tailEnd type="arrow" w="med" len="med"/>
            </a:ln>
          </p:spPr>
        </p:cxnSp>
        <p:cxnSp>
          <p:nvCxnSpPr>
            <p:cNvPr id="53" name="Connecteur droit avec flèche 128"/>
            <p:cNvCxnSpPr>
              <a:cxnSpLocks noChangeShapeType="1"/>
            </p:cNvCxnSpPr>
            <p:nvPr/>
          </p:nvCxnSpPr>
          <p:spPr bwMode="auto">
            <a:xfrm rot="5400000">
              <a:off x="3929852" y="4572008"/>
              <a:ext cx="1856594" cy="794"/>
            </a:xfrm>
            <a:prstGeom prst="straightConnector1">
              <a:avLst/>
            </a:prstGeom>
            <a:noFill/>
            <a:ln w="9525" algn="ctr">
              <a:solidFill>
                <a:schemeClr val="tx1"/>
              </a:solidFill>
              <a:round/>
              <a:headEnd/>
              <a:tailEnd type="arrow" w="med" len="med"/>
            </a:ln>
          </p:spPr>
        </p:cxnSp>
        <p:cxnSp>
          <p:nvCxnSpPr>
            <p:cNvPr id="54" name="Connecteur en angle 130"/>
            <p:cNvCxnSpPr>
              <a:cxnSpLocks noChangeShapeType="1"/>
            </p:cNvCxnSpPr>
            <p:nvPr/>
          </p:nvCxnSpPr>
          <p:spPr bwMode="auto">
            <a:xfrm rot="16200000" flipV="1">
              <a:off x="5429256" y="3929066"/>
              <a:ext cx="1000132" cy="428628"/>
            </a:xfrm>
            <a:prstGeom prst="bentConnector3">
              <a:avLst>
                <a:gd name="adj1" fmla="val 2111"/>
              </a:avLst>
            </a:prstGeom>
            <a:noFill/>
            <a:ln w="9525" algn="ctr">
              <a:solidFill>
                <a:schemeClr val="tx1"/>
              </a:solidFill>
              <a:round/>
              <a:headEnd/>
              <a:tailEnd type="arrow" w="med" len="med"/>
            </a:ln>
          </p:spPr>
        </p:cxnSp>
        <p:cxnSp>
          <p:nvCxnSpPr>
            <p:cNvPr id="55" name="Connecteur droit avec flèche 133"/>
            <p:cNvCxnSpPr>
              <a:cxnSpLocks noChangeShapeType="1"/>
            </p:cNvCxnSpPr>
            <p:nvPr/>
          </p:nvCxnSpPr>
          <p:spPr bwMode="auto">
            <a:xfrm rot="5400000">
              <a:off x="7715272" y="3786190"/>
              <a:ext cx="285752" cy="1588"/>
            </a:xfrm>
            <a:prstGeom prst="straightConnector1">
              <a:avLst/>
            </a:prstGeom>
            <a:noFill/>
            <a:ln w="9525" algn="ctr">
              <a:solidFill>
                <a:schemeClr val="tx1"/>
              </a:solidFill>
              <a:round/>
              <a:headEnd/>
              <a:tailEnd type="arrow" w="med" len="med"/>
            </a:ln>
          </p:spPr>
        </p:cxnSp>
        <p:sp>
          <p:nvSpPr>
            <p:cNvPr id="56" name="ZoneTexte 135"/>
            <p:cNvSpPr txBox="1">
              <a:spLocks noChangeArrowheads="1"/>
            </p:cNvSpPr>
            <p:nvPr/>
          </p:nvSpPr>
          <p:spPr bwMode="auto">
            <a:xfrm>
              <a:off x="4857752" y="5000636"/>
              <a:ext cx="571504" cy="307777"/>
            </a:xfrm>
            <a:prstGeom prst="rect">
              <a:avLst/>
            </a:prstGeom>
            <a:noFill/>
            <a:ln w="9525">
              <a:noFill/>
              <a:miter lim="800000"/>
              <a:headEnd/>
              <a:tailEnd/>
            </a:ln>
          </p:spPr>
          <p:txBody>
            <a:bodyPr>
              <a:spAutoFit/>
            </a:bodyPr>
            <a:lstStyle/>
            <a:p>
              <a:r>
                <a:rPr lang="fr-FR" sz="1400" b="1">
                  <a:solidFill>
                    <a:srgbClr val="000000"/>
                  </a:solidFill>
                  <a:latin typeface="Arial" charset="0"/>
                </a:rPr>
                <a:t>Yes</a:t>
              </a:r>
            </a:p>
          </p:txBody>
        </p:sp>
        <p:sp>
          <p:nvSpPr>
            <p:cNvPr id="57" name="ZoneTexte 136"/>
            <p:cNvSpPr txBox="1">
              <a:spLocks noChangeArrowheads="1"/>
            </p:cNvSpPr>
            <p:nvPr/>
          </p:nvSpPr>
          <p:spPr bwMode="auto">
            <a:xfrm>
              <a:off x="5715008" y="3714752"/>
              <a:ext cx="571504" cy="307777"/>
            </a:xfrm>
            <a:prstGeom prst="rect">
              <a:avLst/>
            </a:prstGeom>
            <a:noFill/>
            <a:ln w="9525">
              <a:noFill/>
              <a:miter lim="800000"/>
              <a:headEnd/>
              <a:tailEnd/>
            </a:ln>
          </p:spPr>
          <p:txBody>
            <a:bodyPr>
              <a:spAutoFit/>
            </a:bodyPr>
            <a:lstStyle/>
            <a:p>
              <a:r>
                <a:rPr lang="fr-FR" sz="1400" b="1">
                  <a:solidFill>
                    <a:srgbClr val="000000"/>
                  </a:solidFill>
                  <a:latin typeface="Arial" charset="0"/>
                </a:rPr>
                <a:t>Yes</a:t>
              </a:r>
            </a:p>
          </p:txBody>
        </p:sp>
        <p:sp>
          <p:nvSpPr>
            <p:cNvPr id="58" name="ZoneTexte 137"/>
            <p:cNvSpPr txBox="1">
              <a:spLocks noChangeArrowheads="1"/>
            </p:cNvSpPr>
            <p:nvPr/>
          </p:nvSpPr>
          <p:spPr bwMode="auto">
            <a:xfrm>
              <a:off x="8001024" y="3643314"/>
              <a:ext cx="571504" cy="307777"/>
            </a:xfrm>
            <a:prstGeom prst="rect">
              <a:avLst/>
            </a:prstGeom>
            <a:noFill/>
            <a:ln w="9525">
              <a:noFill/>
              <a:miter lim="800000"/>
              <a:headEnd/>
              <a:tailEnd/>
            </a:ln>
          </p:spPr>
          <p:txBody>
            <a:bodyPr>
              <a:spAutoFit/>
            </a:bodyPr>
            <a:lstStyle/>
            <a:p>
              <a:r>
                <a:rPr lang="fr-FR" sz="1400" b="1">
                  <a:solidFill>
                    <a:srgbClr val="000000"/>
                  </a:solidFill>
                  <a:latin typeface="Arial" charset="0"/>
                </a:rPr>
                <a:t>No</a:t>
              </a:r>
            </a:p>
          </p:txBody>
        </p:sp>
        <p:sp>
          <p:nvSpPr>
            <p:cNvPr id="59" name="Rectangle à coins arrondis 7"/>
            <p:cNvSpPr/>
            <p:nvPr/>
          </p:nvSpPr>
          <p:spPr bwMode="auto">
            <a:xfrm>
              <a:off x="4572000" y="714356"/>
              <a:ext cx="4286280" cy="571504"/>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FF0000"/>
                  </a:solidFill>
                  <a:latin typeface="Times New Roman" pitchFamily="18" charset="0"/>
                </a:rPr>
                <a:t>Scenario Identification: </a:t>
              </a:r>
              <a:r>
                <a:rPr lang="en-US" sz="1100" b="1" dirty="0">
                  <a:solidFill>
                    <a:srgbClr val="000000"/>
                  </a:solidFill>
                  <a:latin typeface="Times New Roman" pitchFamily="18" charset="0"/>
                </a:rPr>
                <a:t>Operational and accident </a:t>
              </a:r>
              <a:r>
                <a:rPr lang="en-US" sz="1100" b="1" u="sng" dirty="0">
                  <a:solidFill>
                    <a:srgbClr val="000000"/>
                  </a:solidFill>
                  <a:latin typeface="Times New Roman" pitchFamily="18" charset="0"/>
                </a:rPr>
                <a:t>scenarios</a:t>
              </a:r>
              <a:r>
                <a:rPr lang="en-US" sz="1100" b="1" dirty="0">
                  <a:solidFill>
                    <a:srgbClr val="000000"/>
                  </a:solidFill>
                  <a:latin typeface="Times New Roman" pitchFamily="18" charset="0"/>
                </a:rPr>
                <a:t> that require analysis are identified</a:t>
              </a:r>
              <a:endParaRPr lang="en-US" sz="1100" dirty="0">
                <a:solidFill>
                  <a:srgbClr val="FFFFFF"/>
                </a:solidFill>
                <a:latin typeface="Times New Roman" pitchFamily="18" charset="0"/>
              </a:endParaRPr>
            </a:p>
            <a:p>
              <a:pPr algn="ctr">
                <a:defRPr/>
              </a:pPr>
              <a:r>
                <a:rPr lang="en-US" sz="1100" b="1" dirty="0">
                  <a:solidFill>
                    <a:srgbClr val="FF0000"/>
                  </a:solidFill>
                  <a:latin typeface="Times New Roman" pitchFamily="18" charset="0"/>
                </a:rPr>
                <a:t> </a:t>
              </a:r>
              <a:endParaRPr lang="en-US" sz="1800" b="1" dirty="0">
                <a:solidFill>
                  <a:srgbClr val="000000"/>
                </a:solidFill>
                <a:latin typeface="Calibri" pitchFamily="34" charset="0"/>
              </a:endParaRPr>
            </a:p>
          </p:txBody>
        </p:sp>
      </p:grpSp>
      <p:sp>
        <p:nvSpPr>
          <p:cNvPr id="61" name="Oval 29"/>
          <p:cNvSpPr>
            <a:spLocks noChangeArrowheads="1"/>
          </p:cNvSpPr>
          <p:nvPr/>
        </p:nvSpPr>
        <p:spPr bwMode="auto">
          <a:xfrm>
            <a:off x="150777" y="729206"/>
            <a:ext cx="1926927" cy="48917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Domain</a:t>
            </a:r>
            <a:endParaRPr lang="en-GB" sz="1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title"/>
          </p:nvPr>
        </p:nvSpPr>
        <p:spPr/>
        <p:txBody>
          <a:bodyPr/>
          <a:lstStyle/>
          <a:p>
            <a:r>
              <a:rPr lang="fr-FR" dirty="0" smtClean="0"/>
              <a:t> </a:t>
            </a:r>
            <a:r>
              <a:rPr lang="en-US" dirty="0" smtClean="0"/>
              <a:t>Computational efficiently and simulation architecture</a:t>
            </a:r>
            <a:br>
              <a:rPr lang="en-US" dirty="0" smtClean="0"/>
            </a:br>
            <a:r>
              <a:rPr lang="fr-FR" dirty="0" err="1" smtClean="0"/>
              <a:t>Verification</a:t>
            </a:r>
            <a:r>
              <a:rPr lang="fr-FR" dirty="0" smtClean="0"/>
              <a:t> &amp; Validation  </a:t>
            </a:r>
            <a:endParaRPr lang="fr-FR" dirty="0"/>
          </a:p>
        </p:txBody>
      </p:sp>
      <p:sp>
        <p:nvSpPr>
          <p:cNvPr id="1744899" name="Rectangle 3"/>
          <p:cNvSpPr>
            <a:spLocks noGrp="1" noChangeArrowheads="1"/>
          </p:cNvSpPr>
          <p:nvPr>
            <p:ph type="body" idx="1"/>
          </p:nvPr>
        </p:nvSpPr>
        <p:spPr>
          <a:xfrm>
            <a:off x="0" y="976184"/>
            <a:ext cx="9464675" cy="5116641"/>
          </a:xfrm>
        </p:spPr>
        <p:txBody>
          <a:bodyPr/>
          <a:lstStyle/>
          <a:p>
            <a:r>
              <a:rPr lang="en-US" b="1" dirty="0" smtClean="0">
                <a:solidFill>
                  <a:srgbClr val="FF0000"/>
                </a:solidFill>
              </a:rPr>
              <a:t>Verification: </a:t>
            </a:r>
            <a:r>
              <a:rPr lang="en-US" b="1" dirty="0" smtClean="0"/>
              <a:t>The process of determining that a model implementation accurately represents the developer’s conceptual description of the model and the solution to the model</a:t>
            </a:r>
          </a:p>
          <a:p>
            <a:r>
              <a:rPr lang="en-US" b="1" dirty="0" smtClean="0">
                <a:solidFill>
                  <a:srgbClr val="FF0000"/>
                </a:solidFill>
              </a:rPr>
              <a:t>Validation: </a:t>
            </a:r>
            <a:r>
              <a:rPr lang="en-US" b="1" dirty="0" smtClean="0"/>
              <a:t>The process of determining the degree to which a model is an accurate representation of the real world from the perspective of the intended uses of the </a:t>
            </a:r>
            <a:r>
              <a:rPr lang="en-US" b="1" dirty="0" smtClean="0"/>
              <a:t>model</a:t>
            </a:r>
          </a:p>
          <a:p>
            <a:r>
              <a:rPr lang="en-GB" b="1" dirty="0" smtClean="0">
                <a:solidFill>
                  <a:schemeClr val="tx1"/>
                </a:solidFill>
                <a:latin typeface="+mn-lt"/>
                <a:ea typeface="+mn-ea"/>
                <a:cs typeface="+mn-cs"/>
              </a:rPr>
              <a:t>Two Types of </a:t>
            </a:r>
            <a:r>
              <a:rPr lang="en-GB" b="1" dirty="0" smtClean="0">
                <a:solidFill>
                  <a:schemeClr val="tx1"/>
                </a:solidFill>
                <a:latin typeface="+mn-lt"/>
                <a:ea typeface="+mn-ea"/>
                <a:cs typeface="+mn-cs"/>
              </a:rPr>
              <a:t>Verification: </a:t>
            </a:r>
          </a:p>
          <a:p>
            <a:r>
              <a:rPr lang="en-GB" sz="1800" b="1" dirty="0" smtClean="0">
                <a:solidFill>
                  <a:srgbClr val="FF0000"/>
                </a:solidFill>
                <a:latin typeface="+mn-lt"/>
                <a:ea typeface="+mn-ea"/>
                <a:cs typeface="+mn-cs"/>
              </a:rPr>
              <a:t>Code Verification: </a:t>
            </a:r>
            <a:r>
              <a:rPr lang="en-GB" sz="1800" b="1" dirty="0" smtClean="0">
                <a:solidFill>
                  <a:schemeClr val="tx1"/>
                </a:solidFill>
                <a:latin typeface="+mn-lt"/>
                <a:ea typeface="+mn-ea"/>
                <a:cs typeface="+mn-cs"/>
              </a:rPr>
              <a:t>Verification activities directed toward:</a:t>
            </a:r>
          </a:p>
          <a:p>
            <a:pPr lvl="1"/>
            <a:r>
              <a:rPr lang="en-US" sz="1400" b="1" dirty="0" smtClean="0">
                <a:solidFill>
                  <a:schemeClr val="tx1"/>
                </a:solidFill>
                <a:latin typeface="+mn-lt"/>
                <a:ea typeface="+mn-ea"/>
                <a:cs typeface="+mn-cs"/>
              </a:rPr>
              <a:t>Finding </a:t>
            </a:r>
            <a:r>
              <a:rPr lang="en-US" sz="1400" b="1" dirty="0" smtClean="0">
                <a:solidFill>
                  <a:schemeClr val="tx1"/>
                </a:solidFill>
                <a:latin typeface="+mn-lt"/>
                <a:ea typeface="+mn-ea"/>
                <a:cs typeface="+mn-cs"/>
              </a:rPr>
              <a:t>and removing mistakes in the source code</a:t>
            </a:r>
          </a:p>
          <a:p>
            <a:pPr lvl="1"/>
            <a:r>
              <a:rPr lang="en-US" sz="1400" b="1" dirty="0" smtClean="0">
                <a:solidFill>
                  <a:schemeClr val="tx1"/>
                </a:solidFill>
                <a:latin typeface="+mn-lt"/>
                <a:ea typeface="+mn-ea"/>
                <a:cs typeface="+mn-cs"/>
              </a:rPr>
              <a:t>Finding </a:t>
            </a:r>
            <a:r>
              <a:rPr lang="en-US" sz="1400" b="1" dirty="0" smtClean="0">
                <a:solidFill>
                  <a:schemeClr val="tx1"/>
                </a:solidFill>
                <a:latin typeface="+mn-lt"/>
                <a:ea typeface="+mn-ea"/>
                <a:cs typeface="+mn-cs"/>
              </a:rPr>
              <a:t>and removing errors in numerical algorithms</a:t>
            </a:r>
          </a:p>
          <a:p>
            <a:pPr lvl="1"/>
            <a:r>
              <a:rPr lang="en-US" sz="1400" b="1" dirty="0" smtClean="0">
                <a:solidFill>
                  <a:schemeClr val="tx1"/>
                </a:solidFill>
                <a:latin typeface="+mn-lt"/>
                <a:ea typeface="+mn-ea"/>
                <a:cs typeface="+mn-cs"/>
              </a:rPr>
              <a:t>Improving </a:t>
            </a:r>
            <a:r>
              <a:rPr lang="en-US" sz="1400" b="1" dirty="0" smtClean="0">
                <a:solidFill>
                  <a:schemeClr val="tx1"/>
                </a:solidFill>
                <a:latin typeface="+mn-lt"/>
                <a:ea typeface="+mn-ea"/>
                <a:cs typeface="+mn-cs"/>
              </a:rPr>
              <a:t>software using software quality assurance practices</a:t>
            </a:r>
          </a:p>
          <a:p>
            <a:r>
              <a:rPr lang="en-GB" sz="1800" b="1" dirty="0" smtClean="0">
                <a:solidFill>
                  <a:srgbClr val="FF0000"/>
                </a:solidFill>
                <a:latin typeface="+mn-lt"/>
                <a:ea typeface="+mn-ea"/>
                <a:cs typeface="+mn-cs"/>
              </a:rPr>
              <a:t>Solution </a:t>
            </a:r>
            <a:r>
              <a:rPr lang="en-GB" sz="1800" b="1" dirty="0" smtClean="0">
                <a:solidFill>
                  <a:srgbClr val="FF0000"/>
                </a:solidFill>
                <a:latin typeface="+mn-lt"/>
                <a:ea typeface="+mn-ea"/>
                <a:cs typeface="+mn-cs"/>
              </a:rPr>
              <a:t>Verification: </a:t>
            </a:r>
            <a:r>
              <a:rPr lang="en-GB" sz="1800" b="1" dirty="0" smtClean="0">
                <a:solidFill>
                  <a:schemeClr val="tx1"/>
                </a:solidFill>
                <a:latin typeface="+mn-lt"/>
                <a:ea typeface="+mn-ea"/>
                <a:cs typeface="+mn-cs"/>
              </a:rPr>
              <a:t>Verification activities directed toward:</a:t>
            </a:r>
          </a:p>
          <a:p>
            <a:pPr lvl="1"/>
            <a:r>
              <a:rPr lang="en-US" sz="1400" b="1" dirty="0" smtClean="0">
                <a:solidFill>
                  <a:schemeClr val="tx1"/>
                </a:solidFill>
                <a:latin typeface="+mn-lt"/>
                <a:ea typeface="+mn-ea"/>
                <a:cs typeface="+mn-cs"/>
              </a:rPr>
              <a:t>Assuring </a:t>
            </a:r>
            <a:r>
              <a:rPr lang="en-US" sz="1400" b="1" dirty="0" smtClean="0">
                <a:solidFill>
                  <a:schemeClr val="tx1"/>
                </a:solidFill>
                <a:latin typeface="+mn-lt"/>
                <a:ea typeface="+mn-ea"/>
                <a:cs typeface="+mn-cs"/>
              </a:rPr>
              <a:t>the accuracy of input data for the problem of interest</a:t>
            </a:r>
          </a:p>
          <a:p>
            <a:pPr lvl="1"/>
            <a:r>
              <a:rPr lang="en-US" sz="1400" b="1" dirty="0" smtClean="0">
                <a:solidFill>
                  <a:schemeClr val="tx1"/>
                </a:solidFill>
                <a:latin typeface="+mn-lt"/>
                <a:ea typeface="+mn-ea"/>
                <a:cs typeface="+mn-cs"/>
              </a:rPr>
              <a:t>Estimating </a:t>
            </a:r>
            <a:r>
              <a:rPr lang="en-US" sz="1400" b="1" dirty="0" smtClean="0">
                <a:solidFill>
                  <a:schemeClr val="tx1"/>
                </a:solidFill>
                <a:latin typeface="+mn-lt"/>
                <a:ea typeface="+mn-ea"/>
                <a:cs typeface="+mn-cs"/>
              </a:rPr>
              <a:t>the numerical solution error</a:t>
            </a:r>
          </a:p>
          <a:p>
            <a:pPr lvl="1"/>
            <a:r>
              <a:rPr lang="en-US" sz="1400" b="1" dirty="0" smtClean="0">
                <a:solidFill>
                  <a:schemeClr val="tx1"/>
                </a:solidFill>
                <a:latin typeface="+mn-lt"/>
                <a:ea typeface="+mn-ea"/>
                <a:cs typeface="+mn-cs"/>
              </a:rPr>
              <a:t>Assuring </a:t>
            </a:r>
            <a:r>
              <a:rPr lang="en-US" sz="1400" b="1" dirty="0" smtClean="0">
                <a:solidFill>
                  <a:schemeClr val="tx1"/>
                </a:solidFill>
                <a:latin typeface="+mn-lt"/>
                <a:ea typeface="+mn-ea"/>
                <a:cs typeface="+mn-cs"/>
              </a:rPr>
              <a:t>the accuracy of output data for the problem of interest</a:t>
            </a:r>
            <a:endParaRPr lang="fr-FR" sz="1400" b="1" dirty="0" smtClean="0"/>
          </a:p>
          <a:p>
            <a:pPr lvl="1"/>
            <a:endParaRPr lang="fr-FR" sz="1400" dirty="0"/>
          </a:p>
        </p:txBody>
      </p:sp>
      <p:sp>
        <p:nvSpPr>
          <p:cNvPr id="23" name="Rectangle 22"/>
          <p:cNvSpPr/>
          <p:nvPr/>
        </p:nvSpPr>
        <p:spPr>
          <a:xfrm>
            <a:off x="5461686" y="3162292"/>
            <a:ext cx="3904737" cy="338554"/>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1600" b="1" dirty="0" smtClean="0"/>
              <a:t>Verification deals with mathematics</a:t>
            </a:r>
            <a:endParaRPr lang="en-GB" sz="1600" dirty="0"/>
          </a:p>
        </p:txBody>
      </p:sp>
      <p:sp>
        <p:nvSpPr>
          <p:cNvPr id="24" name="Rectangle 23"/>
          <p:cNvSpPr/>
          <p:nvPr/>
        </p:nvSpPr>
        <p:spPr>
          <a:xfrm>
            <a:off x="6301946" y="4182244"/>
            <a:ext cx="3323968" cy="338554"/>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1600" b="1" dirty="0" smtClean="0"/>
              <a:t>Validation deals with physics</a:t>
            </a:r>
            <a:endParaRPr lang="en-GB" sz="1600" dirty="0"/>
          </a:p>
        </p:txBody>
      </p:sp>
      <p:sp>
        <p:nvSpPr>
          <p:cNvPr id="6" name="Oval 30"/>
          <p:cNvSpPr>
            <a:spLocks noChangeArrowheads="1"/>
          </p:cNvSpPr>
          <p:nvPr/>
        </p:nvSpPr>
        <p:spPr bwMode="auto">
          <a:xfrm>
            <a:off x="7058268" y="5947812"/>
            <a:ext cx="1874069" cy="50026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Mathematical modelling</a:t>
            </a:r>
            <a:endParaRPr lang="en-GB" sz="1400" dirty="0"/>
          </a:p>
        </p:txBody>
      </p:sp>
      <p:sp>
        <p:nvSpPr>
          <p:cNvPr id="7" name="Oval 31"/>
          <p:cNvSpPr>
            <a:spLocks noChangeArrowheads="1"/>
          </p:cNvSpPr>
          <p:nvPr/>
        </p:nvSpPr>
        <p:spPr bwMode="auto">
          <a:xfrm>
            <a:off x="7724430" y="5231414"/>
            <a:ext cx="1926927" cy="48917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Programming</a:t>
            </a:r>
            <a:endParaRPr lang="en-GB"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title"/>
          </p:nvPr>
        </p:nvSpPr>
        <p:spPr/>
        <p:txBody>
          <a:bodyPr/>
          <a:lstStyle/>
          <a:p>
            <a:r>
              <a:rPr lang="en-US" dirty="0" smtClean="0"/>
              <a:t>Computational efficiently and simulation architecture</a:t>
            </a:r>
            <a:br>
              <a:rPr lang="en-US" dirty="0" smtClean="0"/>
            </a:br>
            <a:endParaRPr lang="fr-FR" dirty="0"/>
          </a:p>
        </p:txBody>
      </p:sp>
      <p:sp>
        <p:nvSpPr>
          <p:cNvPr id="1744900" name="AutoShape 4"/>
          <p:cNvSpPr>
            <a:spLocks noChangeArrowheads="1"/>
          </p:cNvSpPr>
          <p:nvPr/>
        </p:nvSpPr>
        <p:spPr bwMode="auto">
          <a:xfrm>
            <a:off x="1544595" y="1455113"/>
            <a:ext cx="6585142" cy="379727"/>
          </a:xfrm>
          <a:prstGeom prst="flowChartProcess">
            <a:avLst/>
          </a:prstGeom>
          <a:solidFill>
            <a:schemeClr val="accent1"/>
          </a:solid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fr-FR" dirty="0" smtClean="0">
                <a:solidFill>
                  <a:schemeClr val="bg1"/>
                </a:solidFill>
              </a:rPr>
              <a:t>CODE VERIFICATION ACTIVITIES</a:t>
            </a:r>
            <a:endParaRPr lang="fr-FR" dirty="0">
              <a:solidFill>
                <a:schemeClr val="bg1"/>
              </a:solidFill>
            </a:endParaRPr>
          </a:p>
        </p:txBody>
      </p:sp>
      <p:sp>
        <p:nvSpPr>
          <p:cNvPr id="1744901" name="AutoShape 5"/>
          <p:cNvSpPr>
            <a:spLocks noChangeArrowheads="1"/>
          </p:cNvSpPr>
          <p:nvPr/>
        </p:nvSpPr>
        <p:spPr bwMode="auto">
          <a:xfrm>
            <a:off x="271849" y="2258388"/>
            <a:ext cx="4320000" cy="2679814"/>
          </a:xfrm>
          <a:prstGeom prst="flowChartProcess">
            <a:avLst/>
          </a:prstGeom>
          <a:solidFill>
            <a:schemeClr val="accent1"/>
          </a:solid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1"/>
          <a:lstStyle/>
          <a:p>
            <a:pPr algn="ctr"/>
            <a:r>
              <a:rPr lang="fr-FR" sz="2000" dirty="0" err="1" smtClean="0">
                <a:solidFill>
                  <a:schemeClr val="bg1"/>
                </a:solidFill>
              </a:rPr>
              <a:t>Numerical</a:t>
            </a:r>
            <a:r>
              <a:rPr lang="fr-FR" sz="2400" dirty="0" smtClean="0">
                <a:solidFill>
                  <a:schemeClr val="bg1"/>
                </a:solidFill>
              </a:rPr>
              <a:t> </a:t>
            </a:r>
            <a:r>
              <a:rPr lang="fr-FR" sz="2400" dirty="0" err="1" smtClean="0">
                <a:solidFill>
                  <a:schemeClr val="bg1"/>
                </a:solidFill>
              </a:rPr>
              <a:t>Algorithm</a:t>
            </a:r>
            <a:r>
              <a:rPr lang="fr-FR" sz="2400" dirty="0" smtClean="0">
                <a:solidFill>
                  <a:schemeClr val="bg1"/>
                </a:solidFill>
              </a:rPr>
              <a:t> </a:t>
            </a:r>
            <a:r>
              <a:rPr lang="fr-FR" sz="2400" dirty="0" err="1" smtClean="0">
                <a:solidFill>
                  <a:schemeClr val="bg1"/>
                </a:solidFill>
              </a:rPr>
              <a:t>Verification</a:t>
            </a:r>
            <a:endParaRPr lang="fr-FR" sz="2400" dirty="0">
              <a:solidFill>
                <a:schemeClr val="bg1"/>
              </a:solidFill>
            </a:endParaRPr>
          </a:p>
        </p:txBody>
      </p:sp>
      <p:sp>
        <p:nvSpPr>
          <p:cNvPr id="1744902" name="AutoShape 6"/>
          <p:cNvSpPr>
            <a:spLocks noChangeArrowheads="1"/>
          </p:cNvSpPr>
          <p:nvPr/>
        </p:nvSpPr>
        <p:spPr bwMode="auto">
          <a:xfrm>
            <a:off x="5041900" y="2263150"/>
            <a:ext cx="4320000" cy="2679814"/>
          </a:xfrm>
          <a:prstGeom prst="flowChartProcess">
            <a:avLst/>
          </a:prstGeom>
          <a:solidFill>
            <a:schemeClr val="accent1"/>
          </a:solidFill>
          <a:ln w="508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1"/>
          <a:lstStyle/>
          <a:p>
            <a:pPr algn="ctr"/>
            <a:r>
              <a:rPr lang="fr-FR" sz="2000" dirty="0" smtClean="0">
                <a:solidFill>
                  <a:schemeClr val="bg1"/>
                </a:solidFill>
              </a:rPr>
              <a:t>Software </a:t>
            </a:r>
            <a:r>
              <a:rPr lang="fr-FR" sz="2000" dirty="0" err="1" smtClean="0">
                <a:solidFill>
                  <a:schemeClr val="bg1"/>
                </a:solidFill>
              </a:rPr>
              <a:t>Quality</a:t>
            </a:r>
            <a:r>
              <a:rPr lang="fr-FR" sz="2000" dirty="0" smtClean="0">
                <a:solidFill>
                  <a:schemeClr val="bg1"/>
                </a:solidFill>
              </a:rPr>
              <a:t> Assurance Practices</a:t>
            </a:r>
            <a:endParaRPr lang="fr-FR" sz="2000" dirty="0">
              <a:solidFill>
                <a:schemeClr val="bg1"/>
              </a:solidFill>
            </a:endParaRPr>
          </a:p>
        </p:txBody>
      </p:sp>
      <p:sp>
        <p:nvSpPr>
          <p:cNvPr id="1744903" name="Rectangle 7"/>
          <p:cNvSpPr>
            <a:spLocks noChangeArrowheads="1"/>
          </p:cNvSpPr>
          <p:nvPr/>
        </p:nvSpPr>
        <p:spPr bwMode="auto">
          <a:xfrm>
            <a:off x="677334" y="2897798"/>
            <a:ext cx="3385608" cy="1662914"/>
          </a:xfrm>
          <a:prstGeom prst="rect">
            <a:avLst/>
          </a:prstGeom>
          <a:solidFill>
            <a:schemeClr val="bg1"/>
          </a:solidFill>
          <a:ln w="28575">
            <a:solidFill>
              <a:srgbClr val="00279F"/>
            </a:solidFill>
            <a:miter lim="800000"/>
            <a:headEnd type="none" w="sm" len="sm"/>
            <a:tailEnd type="none" w="sm" len="sm"/>
          </a:ln>
          <a:effectLst/>
        </p:spPr>
        <p:txBody>
          <a:bodyPr/>
          <a:lstStyle/>
          <a:p>
            <a:r>
              <a:rPr lang="en-GB" sz="2000" u="sng" dirty="0" smtClean="0"/>
              <a:t>Types of algorithm Testing:</a:t>
            </a:r>
          </a:p>
          <a:p>
            <a:pPr>
              <a:buFontTx/>
              <a:buChar char="•"/>
            </a:pPr>
            <a:r>
              <a:rPr lang="en-GB" sz="1200" dirty="0" smtClean="0"/>
              <a:t>Analytic solutions for simplified physics</a:t>
            </a:r>
          </a:p>
          <a:p>
            <a:pPr>
              <a:buFontTx/>
              <a:buChar char="•"/>
            </a:pPr>
            <a:r>
              <a:rPr lang="en-GB" sz="1200" dirty="0" smtClean="0"/>
              <a:t>ODE benchmark solutions</a:t>
            </a:r>
          </a:p>
          <a:p>
            <a:pPr>
              <a:buFontTx/>
              <a:buChar char="•"/>
            </a:pPr>
            <a:r>
              <a:rPr lang="en-GB" sz="1200" dirty="0" smtClean="0"/>
              <a:t>PDE benchmark solutions</a:t>
            </a:r>
          </a:p>
          <a:p>
            <a:pPr>
              <a:buFontTx/>
              <a:buChar char="•"/>
            </a:pPr>
            <a:r>
              <a:rPr lang="en-GB" sz="1200" dirty="0" smtClean="0"/>
              <a:t>Conservation tests</a:t>
            </a:r>
          </a:p>
          <a:p>
            <a:pPr>
              <a:buFontTx/>
              <a:buChar char="•"/>
            </a:pPr>
            <a:r>
              <a:rPr lang="en-GB" sz="1200" dirty="0" smtClean="0"/>
              <a:t>Symmetry tests</a:t>
            </a:r>
          </a:p>
          <a:p>
            <a:pPr>
              <a:buFontTx/>
              <a:buChar char="•"/>
            </a:pPr>
            <a:r>
              <a:rPr lang="en-GB" sz="1200" dirty="0" smtClean="0"/>
              <a:t>Iterative convergence tests</a:t>
            </a:r>
            <a:endParaRPr lang="en-GB" sz="1200" dirty="0"/>
          </a:p>
        </p:txBody>
      </p:sp>
      <p:sp>
        <p:nvSpPr>
          <p:cNvPr id="1744904" name="Rectangle 8"/>
          <p:cNvSpPr>
            <a:spLocks noChangeArrowheads="1"/>
          </p:cNvSpPr>
          <p:nvPr/>
        </p:nvSpPr>
        <p:spPr bwMode="auto">
          <a:xfrm>
            <a:off x="6224597" y="2884254"/>
            <a:ext cx="1558925" cy="266282"/>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smtClean="0"/>
              <a:t>Configuration management</a:t>
            </a:r>
            <a:endParaRPr lang="fr-FR" sz="1200" dirty="0"/>
          </a:p>
        </p:txBody>
      </p:sp>
      <p:sp>
        <p:nvSpPr>
          <p:cNvPr id="1744905" name="Rectangle 9"/>
          <p:cNvSpPr>
            <a:spLocks noChangeArrowheads="1"/>
          </p:cNvSpPr>
          <p:nvPr/>
        </p:nvSpPr>
        <p:spPr bwMode="auto">
          <a:xfrm>
            <a:off x="5886458" y="3312878"/>
            <a:ext cx="3257541" cy="254411"/>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smtClean="0"/>
              <a:t>Software </a:t>
            </a:r>
            <a:r>
              <a:rPr lang="fr-FR" sz="1200" dirty="0" err="1" smtClean="0"/>
              <a:t>Quality</a:t>
            </a:r>
            <a:r>
              <a:rPr lang="fr-FR" sz="1200" dirty="0" smtClean="0"/>
              <a:t> </a:t>
            </a:r>
            <a:r>
              <a:rPr lang="fr-FR" sz="1200" dirty="0" err="1" smtClean="0"/>
              <a:t>Analysis</a:t>
            </a:r>
            <a:r>
              <a:rPr lang="fr-FR" sz="1200" dirty="0" smtClean="0"/>
              <a:t> and </a:t>
            </a:r>
            <a:r>
              <a:rPr lang="fr-FR" sz="1200" dirty="0" err="1" smtClean="0"/>
              <a:t>Testing</a:t>
            </a:r>
            <a:endParaRPr lang="fr-FR" sz="1200" dirty="0"/>
          </a:p>
        </p:txBody>
      </p:sp>
      <p:sp>
        <p:nvSpPr>
          <p:cNvPr id="1744906" name="Rectangle 10"/>
          <p:cNvSpPr>
            <a:spLocks noChangeArrowheads="1"/>
          </p:cNvSpPr>
          <p:nvPr/>
        </p:nvSpPr>
        <p:spPr bwMode="auto">
          <a:xfrm>
            <a:off x="5738822" y="3727560"/>
            <a:ext cx="1104900" cy="264706"/>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err="1" smtClean="0"/>
              <a:t>Static</a:t>
            </a:r>
            <a:r>
              <a:rPr lang="fr-FR" sz="1200" dirty="0" smtClean="0"/>
              <a:t> </a:t>
            </a:r>
            <a:r>
              <a:rPr lang="fr-FR" sz="1200" dirty="0" err="1" smtClean="0"/>
              <a:t>Analysis</a:t>
            </a:r>
            <a:endParaRPr lang="fr-FR" sz="1200" dirty="0"/>
          </a:p>
        </p:txBody>
      </p:sp>
      <p:sp>
        <p:nvSpPr>
          <p:cNvPr id="1744907" name="Rectangle 11"/>
          <p:cNvSpPr>
            <a:spLocks noChangeArrowheads="1"/>
          </p:cNvSpPr>
          <p:nvPr/>
        </p:nvSpPr>
        <p:spPr bwMode="auto">
          <a:xfrm>
            <a:off x="6992947" y="3736742"/>
            <a:ext cx="1250950" cy="266281"/>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err="1" smtClean="0"/>
              <a:t>Dynamic</a:t>
            </a:r>
            <a:r>
              <a:rPr lang="fr-FR" sz="1200" dirty="0" smtClean="0"/>
              <a:t> </a:t>
            </a:r>
            <a:r>
              <a:rPr lang="fr-FR" sz="1200" dirty="0" err="1" smtClean="0"/>
              <a:t>testting</a:t>
            </a:r>
            <a:endParaRPr lang="fr-FR" sz="1200" dirty="0"/>
          </a:p>
        </p:txBody>
      </p:sp>
      <p:sp>
        <p:nvSpPr>
          <p:cNvPr id="1744908" name="Rectangle 12"/>
          <p:cNvSpPr>
            <a:spLocks noChangeArrowheads="1"/>
          </p:cNvSpPr>
          <p:nvPr/>
        </p:nvSpPr>
        <p:spPr bwMode="auto">
          <a:xfrm>
            <a:off x="6342072" y="4116154"/>
            <a:ext cx="1008062" cy="505253"/>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err="1" smtClean="0"/>
              <a:t>Regression</a:t>
            </a:r>
            <a:r>
              <a:rPr lang="fr-FR" sz="1200" dirty="0" smtClean="0"/>
              <a:t> </a:t>
            </a:r>
            <a:r>
              <a:rPr lang="fr-FR" sz="1200" dirty="0" err="1" smtClean="0"/>
              <a:t>testing</a:t>
            </a:r>
            <a:endParaRPr lang="fr-FR" sz="1200" dirty="0"/>
          </a:p>
        </p:txBody>
      </p:sp>
      <p:sp>
        <p:nvSpPr>
          <p:cNvPr id="1744909" name="Rectangle 13"/>
          <p:cNvSpPr>
            <a:spLocks noChangeArrowheads="1"/>
          </p:cNvSpPr>
          <p:nvPr/>
        </p:nvSpPr>
        <p:spPr bwMode="auto">
          <a:xfrm>
            <a:off x="7462847" y="4116154"/>
            <a:ext cx="771525" cy="727675"/>
          </a:xfrm>
          <a:prstGeom prst="rect">
            <a:avLst/>
          </a:prstGeom>
          <a:solidFill>
            <a:schemeClr val="bg1"/>
          </a:solidFill>
          <a:ln w="28575">
            <a:solidFill>
              <a:srgbClr val="00279F"/>
            </a:solidFill>
            <a:miter lim="800000"/>
            <a:headEnd type="none" w="sm" len="sm"/>
            <a:tailEnd type="none" w="sm" len="sm"/>
          </a:ln>
          <a:effectLst/>
        </p:spPr>
        <p:txBody>
          <a:bodyPr/>
          <a:lstStyle/>
          <a:p>
            <a:pPr algn="ctr"/>
            <a:r>
              <a:rPr lang="fr-FR" sz="1200" dirty="0" smtClean="0"/>
              <a:t>Black box </a:t>
            </a:r>
            <a:r>
              <a:rPr lang="fr-FR" sz="1200" dirty="0" err="1" smtClean="0"/>
              <a:t>testing</a:t>
            </a:r>
            <a:endParaRPr lang="fr-FR" sz="1200" dirty="0"/>
          </a:p>
        </p:txBody>
      </p:sp>
      <p:cxnSp>
        <p:nvCxnSpPr>
          <p:cNvPr id="1744910" name="AutoShape 14"/>
          <p:cNvCxnSpPr>
            <a:cxnSpLocks noChangeShapeType="1"/>
            <a:stCxn id="1744901" idx="0"/>
            <a:endCxn id="1744900" idx="2"/>
          </p:cNvCxnSpPr>
          <p:nvPr/>
        </p:nvCxnSpPr>
        <p:spPr bwMode="auto">
          <a:xfrm rot="5400000" flipH="1" flipV="1">
            <a:off x="3422733" y="843956"/>
            <a:ext cx="423548" cy="2405317"/>
          </a:xfrm>
          <a:prstGeom prst="straightConnector1">
            <a:avLst/>
          </a:prstGeom>
          <a:noFill/>
          <a:ln w="28575">
            <a:solidFill>
              <a:srgbClr val="00279F"/>
            </a:solidFill>
            <a:round/>
            <a:headEnd type="triangle" w="med" len="med"/>
            <a:tailEnd type="none" w="sm" len="sm"/>
          </a:ln>
          <a:effectLst/>
        </p:spPr>
      </p:cxnSp>
      <p:cxnSp>
        <p:nvCxnSpPr>
          <p:cNvPr id="1744911" name="AutoShape 15"/>
          <p:cNvCxnSpPr>
            <a:cxnSpLocks noChangeShapeType="1"/>
            <a:stCxn id="1744904" idx="2"/>
            <a:endCxn id="1744905" idx="0"/>
          </p:cNvCxnSpPr>
          <p:nvPr/>
        </p:nvCxnSpPr>
        <p:spPr bwMode="auto">
          <a:xfrm rot="16200000" flipH="1">
            <a:off x="7178473" y="2976122"/>
            <a:ext cx="162342" cy="511169"/>
          </a:xfrm>
          <a:prstGeom prst="straightConnector1">
            <a:avLst/>
          </a:prstGeom>
          <a:noFill/>
          <a:ln w="28575">
            <a:solidFill>
              <a:srgbClr val="00279F"/>
            </a:solidFill>
            <a:round/>
            <a:headEnd type="none" w="sm" len="sm"/>
            <a:tailEnd type="none" w="sm" len="sm"/>
          </a:ln>
          <a:effectLst/>
        </p:spPr>
      </p:cxnSp>
      <p:cxnSp>
        <p:nvCxnSpPr>
          <p:cNvPr id="1744912" name="AutoShape 16"/>
          <p:cNvCxnSpPr>
            <a:cxnSpLocks noChangeShapeType="1"/>
            <a:stCxn id="1744905" idx="2"/>
          </p:cNvCxnSpPr>
          <p:nvPr/>
        </p:nvCxnSpPr>
        <p:spPr bwMode="auto">
          <a:xfrm rot="5400000">
            <a:off x="6816938" y="3041626"/>
            <a:ext cx="172629" cy="1223954"/>
          </a:xfrm>
          <a:prstGeom prst="straightConnector1">
            <a:avLst/>
          </a:prstGeom>
          <a:noFill/>
          <a:ln w="28575">
            <a:solidFill>
              <a:srgbClr val="00279F"/>
            </a:solidFill>
            <a:round/>
            <a:headEnd type="none" w="sm" len="sm"/>
            <a:tailEnd type="none" w="sm" len="sm"/>
          </a:ln>
          <a:effectLst/>
        </p:spPr>
      </p:cxnSp>
      <p:cxnSp>
        <p:nvCxnSpPr>
          <p:cNvPr id="1744913" name="AutoShape 17"/>
          <p:cNvCxnSpPr>
            <a:cxnSpLocks noChangeShapeType="1"/>
            <a:stCxn id="1744905" idx="2"/>
            <a:endCxn id="1744907" idx="0"/>
          </p:cNvCxnSpPr>
          <p:nvPr/>
        </p:nvCxnSpPr>
        <p:spPr bwMode="auto">
          <a:xfrm rot="16200000" flipH="1">
            <a:off x="7482099" y="3600418"/>
            <a:ext cx="169453" cy="103193"/>
          </a:xfrm>
          <a:prstGeom prst="straightConnector1">
            <a:avLst/>
          </a:prstGeom>
          <a:noFill/>
          <a:ln w="28575">
            <a:solidFill>
              <a:srgbClr val="00279F"/>
            </a:solidFill>
            <a:round/>
            <a:headEnd type="none" w="sm" len="sm"/>
            <a:tailEnd type="none" w="sm" len="sm"/>
          </a:ln>
          <a:effectLst/>
        </p:spPr>
      </p:cxnSp>
      <p:cxnSp>
        <p:nvCxnSpPr>
          <p:cNvPr id="1744914" name="AutoShape 18"/>
          <p:cNvCxnSpPr>
            <a:cxnSpLocks noChangeShapeType="1"/>
            <a:stCxn id="1744907" idx="2"/>
            <a:endCxn id="1744909" idx="0"/>
          </p:cNvCxnSpPr>
          <p:nvPr/>
        </p:nvCxnSpPr>
        <p:spPr bwMode="auto">
          <a:xfrm rot="16200000" flipH="1">
            <a:off x="7676951" y="3944494"/>
            <a:ext cx="113131" cy="230188"/>
          </a:xfrm>
          <a:prstGeom prst="straightConnector1">
            <a:avLst/>
          </a:prstGeom>
          <a:noFill/>
          <a:ln w="28575">
            <a:solidFill>
              <a:srgbClr val="00279F"/>
            </a:solidFill>
            <a:round/>
            <a:headEnd type="none" w="sm" len="sm"/>
            <a:tailEnd type="none" w="sm" len="sm"/>
          </a:ln>
          <a:effectLst/>
        </p:spPr>
      </p:cxnSp>
      <p:cxnSp>
        <p:nvCxnSpPr>
          <p:cNvPr id="1744915" name="AutoShape 19"/>
          <p:cNvCxnSpPr>
            <a:cxnSpLocks noChangeShapeType="1"/>
            <a:stCxn id="1744907" idx="2"/>
            <a:endCxn id="1744908" idx="0"/>
          </p:cNvCxnSpPr>
          <p:nvPr/>
        </p:nvCxnSpPr>
        <p:spPr bwMode="auto">
          <a:xfrm rot="5400000">
            <a:off x="7175698" y="3673429"/>
            <a:ext cx="113131" cy="772319"/>
          </a:xfrm>
          <a:prstGeom prst="straightConnector1">
            <a:avLst/>
          </a:prstGeom>
          <a:noFill/>
          <a:ln w="28575">
            <a:solidFill>
              <a:srgbClr val="00279F"/>
            </a:solidFill>
            <a:round/>
            <a:headEnd type="none" w="sm" len="sm"/>
            <a:tailEnd type="none" w="sm" len="sm"/>
          </a:ln>
          <a:effectLst/>
        </p:spPr>
      </p:cxnSp>
      <p:cxnSp>
        <p:nvCxnSpPr>
          <p:cNvPr id="1744916" name="AutoShape 20"/>
          <p:cNvCxnSpPr>
            <a:cxnSpLocks noChangeShapeType="1"/>
            <a:stCxn id="1744902" idx="0"/>
            <a:endCxn id="1744900" idx="2"/>
          </p:cNvCxnSpPr>
          <p:nvPr/>
        </p:nvCxnSpPr>
        <p:spPr bwMode="auto">
          <a:xfrm rot="16200000" flipV="1">
            <a:off x="5805378" y="866628"/>
            <a:ext cx="428310" cy="2364734"/>
          </a:xfrm>
          <a:prstGeom prst="straightConnector1">
            <a:avLst/>
          </a:prstGeom>
          <a:noFill/>
          <a:ln w="28575">
            <a:solidFill>
              <a:srgbClr val="00279F"/>
            </a:solidFill>
            <a:round/>
            <a:headEnd type="triangle" w="med" len="med"/>
            <a:tailEnd type="none" w="sm" len="sm"/>
          </a:ln>
          <a:effectLst/>
        </p:spPr>
      </p:cxnSp>
      <p:sp>
        <p:nvSpPr>
          <p:cNvPr id="20" name="Oval 30"/>
          <p:cNvSpPr>
            <a:spLocks noChangeArrowheads="1"/>
          </p:cNvSpPr>
          <p:nvPr/>
        </p:nvSpPr>
        <p:spPr bwMode="auto">
          <a:xfrm>
            <a:off x="1456122" y="5369078"/>
            <a:ext cx="1874069" cy="50026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Mathematical modelling</a:t>
            </a:r>
            <a:endParaRPr lang="en-GB" sz="1400" dirty="0"/>
          </a:p>
        </p:txBody>
      </p:sp>
      <p:sp>
        <p:nvSpPr>
          <p:cNvPr id="21" name="Oval 31"/>
          <p:cNvSpPr>
            <a:spLocks noChangeArrowheads="1"/>
          </p:cNvSpPr>
          <p:nvPr/>
        </p:nvSpPr>
        <p:spPr bwMode="auto">
          <a:xfrm>
            <a:off x="6360546" y="5439758"/>
            <a:ext cx="1926927" cy="48917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Programming</a:t>
            </a:r>
            <a:endParaRPr lang="en-GB" sz="1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10"/>
          <p:cNvSpPr txBox="1">
            <a:spLocks noChangeArrowheads="1"/>
          </p:cNvSpPr>
          <p:nvPr/>
        </p:nvSpPr>
        <p:spPr bwMode="auto">
          <a:xfrm>
            <a:off x="217710" y="435429"/>
            <a:ext cx="9688290" cy="6168571"/>
          </a:xfrm>
          <a:prstGeom prst="roundRect">
            <a:avLst/>
          </a:prstGeom>
          <a:solidFill>
            <a:srgbClr val="FFFF99"/>
          </a:solidFill>
          <a:ln w="9525">
            <a:noFill/>
            <a:miter lim="800000"/>
            <a:headEnd/>
            <a:tailEnd/>
          </a:ln>
          <a:effectLst>
            <a:outerShdw blurRad="355600" dist="190500" dir="2700000" algn="tl" rotWithShape="0">
              <a:prstClr val="black">
                <a:alpha val="40000"/>
              </a:prstClr>
            </a:outerShdw>
          </a:effectLst>
          <a:scene3d>
            <a:camera prst="orthographicFront"/>
            <a:lightRig rig="threePt" dir="t"/>
          </a:scene3d>
          <a:sp3d>
            <a:bevelT/>
          </a:sp3d>
        </p:spPr>
        <p:txBody>
          <a:bodyPr anchor="ctr"/>
          <a:lstStyle/>
          <a:p>
            <a:pPr eaLnBrk="0" hangingPunct="0">
              <a:spcBef>
                <a:spcPct val="50000"/>
              </a:spcBef>
              <a:buFont typeface="Wingdings" pitchFamily="2" charset="2"/>
              <a:buNone/>
              <a:defRPr/>
            </a:pPr>
            <a:endParaRPr lang="fr-FR" sz="1600" b="1">
              <a:latin typeface="Trebuchet MS" pitchFamily="34" charset="0"/>
            </a:endParaRPr>
          </a:p>
        </p:txBody>
      </p:sp>
      <p:sp>
        <p:nvSpPr>
          <p:cNvPr id="1744898" name="Rectangle 2"/>
          <p:cNvSpPr>
            <a:spLocks noGrp="1" noChangeArrowheads="1"/>
          </p:cNvSpPr>
          <p:nvPr>
            <p:ph type="title"/>
          </p:nvPr>
        </p:nvSpPr>
        <p:spPr/>
        <p:txBody>
          <a:bodyPr/>
          <a:lstStyle/>
          <a:p>
            <a:r>
              <a:rPr lang="en-US" dirty="0" smtClean="0"/>
              <a:t>Computational efficiently and simulation architecture</a:t>
            </a:r>
            <a:br>
              <a:rPr lang="en-US" dirty="0" smtClean="0"/>
            </a:br>
            <a:r>
              <a:rPr lang="en-GB" dirty="0" smtClean="0"/>
              <a:t> </a:t>
            </a:r>
            <a:endParaRPr lang="fr-FR" dirty="0"/>
          </a:p>
        </p:txBody>
      </p:sp>
      <p:sp>
        <p:nvSpPr>
          <p:cNvPr id="20" name="Oval 30"/>
          <p:cNvSpPr>
            <a:spLocks noChangeArrowheads="1"/>
          </p:cNvSpPr>
          <p:nvPr/>
        </p:nvSpPr>
        <p:spPr bwMode="auto">
          <a:xfrm>
            <a:off x="7359211" y="5808916"/>
            <a:ext cx="1874069" cy="50026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Mathematical modelling</a:t>
            </a:r>
            <a:endParaRPr lang="en-GB" sz="1400" dirty="0"/>
          </a:p>
        </p:txBody>
      </p:sp>
      <p:sp>
        <p:nvSpPr>
          <p:cNvPr id="21" name="Oval 31"/>
          <p:cNvSpPr>
            <a:spLocks noChangeArrowheads="1"/>
          </p:cNvSpPr>
          <p:nvPr/>
        </p:nvSpPr>
        <p:spPr bwMode="auto">
          <a:xfrm>
            <a:off x="7623088" y="5143427"/>
            <a:ext cx="1926927" cy="48917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GB" sz="1400" dirty="0" smtClean="0"/>
              <a:t>Programming</a:t>
            </a:r>
            <a:endParaRPr lang="en-GB" sz="1400" dirty="0"/>
          </a:p>
        </p:txBody>
      </p:sp>
      <p:sp>
        <p:nvSpPr>
          <p:cNvPr id="23" name="Rectangle 3"/>
          <p:cNvSpPr txBox="1">
            <a:spLocks noChangeArrowheads="1"/>
          </p:cNvSpPr>
          <p:nvPr/>
        </p:nvSpPr>
        <p:spPr bwMode="auto">
          <a:xfrm>
            <a:off x="789448" y="612673"/>
            <a:ext cx="8596313" cy="5675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282575" marR="0" lvl="0" indent="-282575" algn="l" defTabSz="1069975" rtl="0" eaLnBrk="0" fontAlgn="base" latinLnBrk="0" hangingPunct="0">
              <a:lnSpc>
                <a:spcPct val="100000"/>
              </a:lnSpc>
              <a:spcBef>
                <a:spcPct val="69000"/>
              </a:spcBef>
              <a:spcAft>
                <a:spcPct val="0"/>
              </a:spcAft>
              <a:buClr>
                <a:schemeClr val="tx2"/>
              </a:buClr>
              <a:buSzTx/>
              <a:buFont typeface="Wingdings" pitchFamily="2" charset="2"/>
              <a:buChar char="ì"/>
              <a:tabLst/>
              <a:defRPr/>
            </a:pPr>
            <a:r>
              <a:rPr kumimoji="0" lang="fr-FR" sz="1800" b="0" i="0" u="none" strike="noStrike" kern="0" cap="none" spc="0" normalizeH="0" baseline="0" noProof="0" dirty="0" err="1" smtClean="0">
                <a:ln>
                  <a:noFill/>
                </a:ln>
                <a:solidFill>
                  <a:schemeClr val="tx1"/>
                </a:solidFill>
                <a:effectLst/>
                <a:uLnTx/>
                <a:uFillTx/>
                <a:latin typeface="+mn-lt"/>
                <a:ea typeface="+mn-ea"/>
                <a:cs typeface="+mn-cs"/>
              </a:rPr>
              <a:t>Programming</a:t>
            </a: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723900" marR="0" lvl="1" indent="-254000" algn="l" defTabSz="1069975" rtl="0" eaLnBrk="0" fontAlgn="base" latinLnBrk="0" hangingPunct="0">
              <a:lnSpc>
                <a:spcPct val="100000"/>
              </a:lnSpc>
              <a:spcBef>
                <a:spcPct val="50000"/>
              </a:spcBef>
              <a:spcAft>
                <a:spcPct val="0"/>
              </a:spcAft>
              <a:buClr>
                <a:schemeClr val="tx2"/>
              </a:buClr>
              <a:buSzTx/>
              <a:buFont typeface="Wingdings" pitchFamily="2" charset="2"/>
              <a:buChar char="Ü"/>
              <a:tabLst/>
              <a:defRPr/>
            </a:pPr>
            <a:r>
              <a:rPr kumimoji="0" lang="fr-FR" sz="1400" b="0" i="0" u="none" strike="noStrike" kern="0" cap="none" spc="0" normalizeH="0" baseline="0" noProof="0" dirty="0" smtClean="0">
                <a:ln>
                  <a:noFill/>
                </a:ln>
                <a:solidFill>
                  <a:srgbClr val="0070C0"/>
                </a:solidFill>
                <a:effectLst/>
                <a:uLnTx/>
                <a:uFillTx/>
                <a:latin typeface="+mn-lt"/>
              </a:rPr>
              <a:t>Tools</a:t>
            </a:r>
          </a:p>
          <a:p>
            <a:pPr marL="1081088" marR="0" lvl="2" indent="-177800" algn="l" defTabSz="1069975" rtl="0" eaLnBrk="0" fontAlgn="base" latinLnBrk="0" hangingPunct="0">
              <a:lnSpc>
                <a:spcPct val="100000"/>
              </a:lnSpc>
              <a:spcBef>
                <a:spcPct val="30000"/>
              </a:spcBef>
              <a:spcAft>
                <a:spcPct val="0"/>
              </a:spcAft>
              <a:buClr>
                <a:schemeClr val="tx2"/>
              </a:buClr>
              <a:buSzTx/>
              <a:buFontTx/>
              <a:buChar char="•"/>
              <a:tabLst/>
              <a:defRPr/>
            </a:pPr>
            <a:r>
              <a:rPr kumimoji="0" lang="fr-FR" sz="1400" b="0" i="0" u="none" strike="noStrike" kern="0" cap="none" spc="0" normalizeH="0" baseline="0" noProof="0" dirty="0" smtClean="0">
                <a:ln>
                  <a:noFill/>
                </a:ln>
                <a:solidFill>
                  <a:srgbClr val="0070C0"/>
                </a:solidFill>
                <a:effectLst/>
                <a:uLnTx/>
                <a:uFillTx/>
                <a:latin typeface="+mn-lt"/>
              </a:rPr>
              <a:t>Langage : C/C++/C#, Java, Python, VB, .Net, … </a:t>
            </a:r>
          </a:p>
          <a:p>
            <a:pPr marL="1081088" marR="0" lvl="2" indent="-177800" algn="l" defTabSz="1069975" rtl="0" eaLnBrk="0" fontAlgn="base" latinLnBrk="0" hangingPunct="0">
              <a:lnSpc>
                <a:spcPct val="100000"/>
              </a:lnSpc>
              <a:spcBef>
                <a:spcPct val="30000"/>
              </a:spcBef>
              <a:spcAft>
                <a:spcPct val="0"/>
              </a:spcAft>
              <a:buClr>
                <a:schemeClr val="tx2"/>
              </a:buClr>
              <a:buSzTx/>
              <a:buFontTx/>
              <a:buChar char="•"/>
              <a:tabLst/>
              <a:defRPr/>
            </a:pPr>
            <a:r>
              <a:rPr kumimoji="0" lang="fr-FR" sz="1400" b="0" i="0" u="none" strike="noStrike" kern="0" cap="none" spc="0" normalizeH="0" baseline="0" noProof="0" dirty="0" smtClean="0">
                <a:ln>
                  <a:noFill/>
                </a:ln>
                <a:solidFill>
                  <a:srgbClr val="0070C0"/>
                </a:solidFill>
                <a:effectLst/>
                <a:uLnTx/>
                <a:uFillTx/>
                <a:latin typeface="+mn-lt"/>
              </a:rPr>
              <a:t>GUI/IHM : C++/</a:t>
            </a:r>
            <a:r>
              <a:rPr kumimoji="0" lang="fr-FR" sz="1400" b="0" i="0" u="none" strike="noStrike" kern="0" cap="none" spc="0" normalizeH="0" baseline="0" noProof="0" dirty="0" err="1" smtClean="0">
                <a:ln>
                  <a:noFill/>
                </a:ln>
                <a:solidFill>
                  <a:srgbClr val="0070C0"/>
                </a:solidFill>
                <a:effectLst/>
                <a:uLnTx/>
                <a:uFillTx/>
                <a:latin typeface="+mn-lt"/>
              </a:rPr>
              <a:t>Qt</a:t>
            </a:r>
            <a:r>
              <a:rPr kumimoji="0" lang="fr-FR" sz="1400" b="0" i="0" u="none" strike="noStrike" kern="0" cap="none" spc="0" normalizeH="0" baseline="0" noProof="0" dirty="0" smtClean="0">
                <a:ln>
                  <a:noFill/>
                </a:ln>
                <a:solidFill>
                  <a:srgbClr val="0070C0"/>
                </a:solidFill>
                <a:effectLst/>
                <a:uLnTx/>
                <a:uFillTx/>
                <a:latin typeface="+mn-lt"/>
              </a:rPr>
              <a:t>, Visual Basic, Delphi, PB, …</a:t>
            </a:r>
          </a:p>
          <a:p>
            <a:pPr marL="1081088" marR="0" lvl="2" indent="-177800" algn="l" defTabSz="1069975" rtl="0" eaLnBrk="0" fontAlgn="base" latinLnBrk="0" hangingPunct="0">
              <a:lnSpc>
                <a:spcPct val="100000"/>
              </a:lnSpc>
              <a:spcBef>
                <a:spcPct val="30000"/>
              </a:spcBef>
              <a:spcAft>
                <a:spcPct val="0"/>
              </a:spcAft>
              <a:buClr>
                <a:schemeClr val="tx2"/>
              </a:buClr>
              <a:buSzTx/>
              <a:buFontTx/>
              <a:buChar char="•"/>
              <a:tabLst/>
              <a:defRPr/>
            </a:pPr>
            <a:r>
              <a:rPr kumimoji="0" lang="fr-FR" sz="1400" b="0" i="0" u="none" strike="noStrike" kern="0" cap="none" spc="0" normalizeH="0" baseline="0" noProof="0" dirty="0" smtClean="0">
                <a:ln>
                  <a:noFill/>
                </a:ln>
                <a:solidFill>
                  <a:srgbClr val="0070C0"/>
                </a:solidFill>
                <a:effectLst/>
                <a:uLnTx/>
                <a:uFillTx/>
                <a:latin typeface="+mn-lt"/>
              </a:rPr>
              <a:t>DB: ORACLE, Access, Sybase,…</a:t>
            </a:r>
          </a:p>
          <a:p>
            <a:pPr marL="1081088" marR="0" lvl="2" indent="-177800" algn="l" defTabSz="1069975" rtl="0" eaLnBrk="0" fontAlgn="base" latinLnBrk="0" hangingPunct="0">
              <a:lnSpc>
                <a:spcPct val="100000"/>
              </a:lnSpc>
              <a:spcBef>
                <a:spcPct val="30000"/>
              </a:spcBef>
              <a:spcAft>
                <a:spcPct val="0"/>
              </a:spcAft>
              <a:buClr>
                <a:schemeClr val="tx2"/>
              </a:buClr>
              <a:buSzTx/>
              <a:buFontTx/>
              <a:buChar char="•"/>
              <a:tabLst/>
              <a:defRPr/>
            </a:pPr>
            <a:r>
              <a:rPr kumimoji="0" lang="fr-FR" sz="1400" b="0" i="0" u="none" strike="noStrike" kern="0" cap="none" spc="0" normalizeH="0" baseline="0" noProof="0" dirty="0" smtClean="0">
                <a:ln>
                  <a:noFill/>
                </a:ln>
                <a:solidFill>
                  <a:srgbClr val="0070C0"/>
                </a:solidFill>
                <a:effectLst/>
                <a:uLnTx/>
                <a:uFillTx/>
                <a:latin typeface="+mn-lt"/>
              </a:rPr>
              <a:t>Communication : </a:t>
            </a:r>
            <a:r>
              <a:rPr kumimoji="0" lang="fr-FR" sz="1400" b="0" i="0" u="none" strike="noStrike" kern="0" cap="none" spc="0" normalizeH="0" baseline="0" noProof="0" dirty="0" err="1" smtClean="0">
                <a:ln>
                  <a:noFill/>
                </a:ln>
                <a:solidFill>
                  <a:srgbClr val="0070C0"/>
                </a:solidFill>
                <a:effectLst/>
                <a:uLnTx/>
                <a:uFillTx/>
                <a:latin typeface="+mn-lt"/>
              </a:rPr>
              <a:t>omniORB</a:t>
            </a:r>
            <a:r>
              <a:rPr kumimoji="0" lang="fr-FR" sz="1400" b="0" i="0" u="none" strike="noStrike" kern="0" cap="none" spc="0" normalizeH="0" baseline="0" noProof="0" dirty="0" smtClean="0">
                <a:ln>
                  <a:noFill/>
                </a:ln>
                <a:solidFill>
                  <a:srgbClr val="0070C0"/>
                </a:solidFill>
                <a:effectLst/>
                <a:uLnTx/>
                <a:uFillTx/>
                <a:latin typeface="+mn-lt"/>
              </a:rPr>
              <a:t>, CORBA </a:t>
            </a:r>
          </a:p>
          <a:p>
            <a:pPr marL="1081088" marR="0" lvl="2" indent="-177800" algn="l" defTabSz="1069975" rtl="0" eaLnBrk="0" fontAlgn="base" latinLnBrk="0" hangingPunct="0">
              <a:lnSpc>
                <a:spcPct val="100000"/>
              </a:lnSpc>
              <a:spcBef>
                <a:spcPct val="30000"/>
              </a:spcBef>
              <a:spcAft>
                <a:spcPct val="0"/>
              </a:spcAft>
              <a:buClr>
                <a:schemeClr val="tx2"/>
              </a:buClr>
              <a:buSzTx/>
              <a:buFontTx/>
              <a:buChar char="•"/>
              <a:tabLst/>
              <a:defRPr/>
            </a:pPr>
            <a:r>
              <a:rPr kumimoji="0" lang="fr-FR" sz="1400" b="0" i="0" u="none" strike="noStrike" kern="0" cap="none" spc="0" normalizeH="0" baseline="0" noProof="0" dirty="0" smtClean="0">
                <a:ln>
                  <a:noFill/>
                </a:ln>
                <a:solidFill>
                  <a:srgbClr val="0070C0"/>
                </a:solidFill>
                <a:effectLst/>
                <a:uLnTx/>
                <a:uFillTx/>
                <a:latin typeface="+mn-lt"/>
              </a:rPr>
              <a:t>Conception OO : UML, Rose, Visual </a:t>
            </a:r>
            <a:r>
              <a:rPr kumimoji="0" lang="fr-FR" sz="1400" b="0" i="0" u="none" strike="noStrike" kern="0" cap="none" spc="0" normalizeH="0" baseline="0" noProof="0" dirty="0" err="1" smtClean="0">
                <a:ln>
                  <a:noFill/>
                </a:ln>
                <a:solidFill>
                  <a:srgbClr val="0070C0"/>
                </a:solidFill>
                <a:effectLst/>
                <a:uLnTx/>
                <a:uFillTx/>
                <a:latin typeface="+mn-lt"/>
              </a:rPr>
              <a:t>Modler</a:t>
            </a:r>
            <a:r>
              <a:rPr kumimoji="0" lang="fr-FR" sz="1400" b="0" i="0" u="none" strike="noStrike" kern="0" cap="none" spc="0" normalizeH="0" baseline="0" noProof="0" dirty="0" smtClean="0">
                <a:ln>
                  <a:noFill/>
                </a:ln>
                <a:solidFill>
                  <a:srgbClr val="0070C0"/>
                </a:solidFill>
                <a:effectLst/>
                <a:uLnTx/>
                <a:uFillTx/>
                <a:latin typeface="+mn-lt"/>
              </a:rPr>
              <a:t>,…</a:t>
            </a:r>
          </a:p>
          <a:p>
            <a:pPr marL="723900" lvl="1" indent="-254000" defTabSz="1069975" eaLnBrk="0" hangingPunct="0">
              <a:spcBef>
                <a:spcPct val="50000"/>
              </a:spcBef>
              <a:buClr>
                <a:schemeClr val="tx2"/>
              </a:buClr>
              <a:buFont typeface="Wingdings" pitchFamily="2" charset="2"/>
              <a:buChar char="Ü"/>
              <a:defRPr/>
            </a:pPr>
            <a:r>
              <a:rPr lang="fr-FR" sz="1400" kern="0" dirty="0" err="1" smtClean="0">
                <a:solidFill>
                  <a:srgbClr val="0070C0"/>
                </a:solidFill>
              </a:rPr>
              <a:t>profiling</a:t>
            </a:r>
            <a:endParaRPr lang="fr-FR" sz="1400" kern="0" dirty="0">
              <a:solidFill>
                <a:srgbClr val="0070C0"/>
              </a:solidFill>
              <a:latin typeface="+mn-lt"/>
            </a:endParaRPr>
          </a:p>
          <a:p>
            <a:pPr marL="1081088" lvl="2"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err="1" smtClean="0">
                <a:solidFill>
                  <a:srgbClr val="0070C0"/>
                </a:solidFill>
                <a:latin typeface="+mn-lt"/>
              </a:rPr>
              <a:t>Scalar</a:t>
            </a:r>
            <a:r>
              <a:rPr lang="fr-FR" sz="1400" kern="0" dirty="0">
                <a:solidFill>
                  <a:srgbClr val="0070C0"/>
                </a:solidFill>
                <a:latin typeface="+mn-lt"/>
              </a:rPr>
              <a:t>	</a:t>
            </a:r>
            <a:r>
              <a:rPr lang="fr-FR" sz="1400" kern="0" dirty="0" err="1" smtClean="0">
                <a:solidFill>
                  <a:srgbClr val="0070C0"/>
                </a:solidFill>
                <a:latin typeface="+mn-lt"/>
              </a:rPr>
              <a:t>Oprofile</a:t>
            </a:r>
            <a:r>
              <a:rPr lang="fr-FR" sz="1400" kern="0" dirty="0" smtClean="0">
                <a:solidFill>
                  <a:srgbClr val="0070C0"/>
                </a:solidFill>
                <a:latin typeface="+mn-lt"/>
              </a:rPr>
              <a:t> </a:t>
            </a:r>
            <a:r>
              <a:rPr lang="fr-FR" sz="1400" kern="0" dirty="0">
                <a:solidFill>
                  <a:srgbClr val="0070C0"/>
                </a:solidFill>
                <a:latin typeface="+mn-lt"/>
              </a:rPr>
              <a:t>/ PAPI / </a:t>
            </a:r>
            <a:r>
              <a:rPr lang="fr-FR" sz="1400" kern="0" dirty="0" err="1">
                <a:solidFill>
                  <a:srgbClr val="0070C0"/>
                </a:solidFill>
                <a:latin typeface="+mn-lt"/>
              </a:rPr>
              <a:t>gprof</a:t>
            </a:r>
            <a:r>
              <a:rPr lang="fr-FR" sz="1400" kern="0" dirty="0">
                <a:solidFill>
                  <a:srgbClr val="0070C0"/>
                </a:solidFill>
                <a:latin typeface="+mn-lt"/>
              </a:rPr>
              <a:t> / </a:t>
            </a:r>
            <a:r>
              <a:rPr lang="fr-FR" sz="1400" kern="0" dirty="0" err="1">
                <a:solidFill>
                  <a:srgbClr val="0070C0"/>
                </a:solidFill>
                <a:latin typeface="+mn-lt"/>
              </a:rPr>
              <a:t>pgprof</a:t>
            </a:r>
            <a:endParaRPr lang="fr-FR" sz="1400" kern="0" dirty="0">
              <a:solidFill>
                <a:srgbClr val="0070C0"/>
              </a:solidFill>
              <a:latin typeface="+mn-lt"/>
            </a:endParaRPr>
          </a:p>
          <a:p>
            <a:pPr marL="1081088" lvl="2"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smtClean="0">
                <a:solidFill>
                  <a:srgbClr val="0070C0"/>
                </a:solidFill>
                <a:latin typeface="+mn-lt"/>
              </a:rPr>
              <a:t>//</a:t>
            </a:r>
            <a:r>
              <a:rPr lang="fr-FR" sz="1400" kern="0" dirty="0">
                <a:solidFill>
                  <a:srgbClr val="0070C0"/>
                </a:solidFill>
                <a:latin typeface="+mn-lt"/>
              </a:rPr>
              <a:t>	</a:t>
            </a:r>
            <a:r>
              <a:rPr lang="fr-FR" sz="1400" kern="0" dirty="0" err="1">
                <a:solidFill>
                  <a:srgbClr val="0070C0"/>
                </a:solidFill>
                <a:latin typeface="+mn-lt"/>
              </a:rPr>
              <a:t>Vampir</a:t>
            </a:r>
            <a:r>
              <a:rPr lang="fr-FR" sz="1400" kern="0" dirty="0">
                <a:solidFill>
                  <a:srgbClr val="0070C0"/>
                </a:solidFill>
                <a:latin typeface="+mn-lt"/>
              </a:rPr>
              <a:t>/ ITAC / </a:t>
            </a:r>
            <a:r>
              <a:rPr lang="fr-FR" sz="1400" kern="0" dirty="0" err="1">
                <a:solidFill>
                  <a:srgbClr val="0070C0"/>
                </a:solidFill>
                <a:latin typeface="+mn-lt"/>
              </a:rPr>
              <a:t>Jumpshot</a:t>
            </a:r>
            <a:r>
              <a:rPr lang="fr-FR" sz="1400" kern="0" dirty="0">
                <a:solidFill>
                  <a:srgbClr val="0070C0"/>
                </a:solidFill>
                <a:latin typeface="+mn-lt"/>
              </a:rPr>
              <a:t> / OPT / </a:t>
            </a:r>
            <a:r>
              <a:rPr lang="fr-FR" sz="1400" kern="0" dirty="0" err="1">
                <a:solidFill>
                  <a:srgbClr val="0070C0"/>
                </a:solidFill>
                <a:latin typeface="+mn-lt"/>
              </a:rPr>
              <a:t>pgprof</a:t>
            </a:r>
            <a:endParaRPr lang="fr-FR" sz="1400" kern="0" dirty="0">
              <a:solidFill>
                <a:srgbClr val="0070C0"/>
              </a:solidFill>
              <a:latin typeface="+mn-lt"/>
            </a:endParaRPr>
          </a:p>
          <a:p>
            <a:pPr marL="1081088" lvl="2"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err="1" smtClean="0">
                <a:solidFill>
                  <a:srgbClr val="0070C0"/>
                </a:solidFill>
                <a:latin typeface="+mn-lt"/>
              </a:rPr>
              <a:t>Vectorial</a:t>
            </a:r>
            <a:r>
              <a:rPr lang="fr-FR" sz="1400" kern="0" dirty="0">
                <a:solidFill>
                  <a:srgbClr val="0070C0"/>
                </a:solidFill>
                <a:latin typeface="+mn-lt"/>
              </a:rPr>
              <a:t>	</a:t>
            </a:r>
            <a:r>
              <a:rPr lang="fr-FR" sz="1400" kern="0" dirty="0" err="1">
                <a:solidFill>
                  <a:srgbClr val="0070C0"/>
                </a:solidFill>
                <a:latin typeface="+mn-lt"/>
              </a:rPr>
              <a:t>sxftrace</a:t>
            </a:r>
            <a:r>
              <a:rPr lang="fr-FR" sz="1400" kern="0" dirty="0">
                <a:solidFill>
                  <a:srgbClr val="0070C0"/>
                </a:solidFill>
                <a:latin typeface="+mn-lt"/>
              </a:rPr>
              <a:t> / </a:t>
            </a:r>
            <a:r>
              <a:rPr lang="fr-FR" sz="1400" kern="0" dirty="0" smtClean="0">
                <a:solidFill>
                  <a:srgbClr val="0070C0"/>
                </a:solidFill>
                <a:latin typeface="+mn-lt"/>
              </a:rPr>
              <a:t>prof</a:t>
            </a:r>
            <a:endParaRPr lang="fr-FR" sz="1400" kern="0" dirty="0">
              <a:solidFill>
                <a:srgbClr val="0070C0"/>
              </a:solidFill>
              <a:latin typeface="+mn-lt"/>
            </a:endParaRPr>
          </a:p>
          <a:p>
            <a:pPr marL="623888" lvl="1"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err="1" smtClean="0">
                <a:solidFill>
                  <a:srgbClr val="0070C0"/>
                </a:solidFill>
                <a:latin typeface="+mn-lt"/>
              </a:rPr>
              <a:t>debug</a:t>
            </a:r>
            <a:r>
              <a:rPr lang="fr-FR" sz="1400" kern="0" dirty="0" smtClean="0">
                <a:solidFill>
                  <a:srgbClr val="0070C0"/>
                </a:solidFill>
                <a:latin typeface="+mn-lt"/>
              </a:rPr>
              <a:t>  </a:t>
            </a:r>
            <a:endParaRPr lang="fr-FR" sz="1400" kern="0" dirty="0">
              <a:solidFill>
                <a:srgbClr val="0070C0"/>
              </a:solidFill>
              <a:latin typeface="+mn-lt"/>
            </a:endParaRPr>
          </a:p>
          <a:p>
            <a:pPr marL="1081088" lvl="2"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err="1">
                <a:solidFill>
                  <a:srgbClr val="0070C0"/>
                </a:solidFill>
                <a:latin typeface="+mn-lt"/>
              </a:rPr>
              <a:t>debugging</a:t>
            </a:r>
            <a:r>
              <a:rPr lang="fr-FR" sz="1400" kern="0" dirty="0">
                <a:solidFill>
                  <a:srgbClr val="0070C0"/>
                </a:solidFill>
                <a:latin typeface="+mn-lt"/>
              </a:rPr>
              <a:t>		</a:t>
            </a:r>
            <a:r>
              <a:rPr lang="fr-FR" sz="1400" kern="0" dirty="0" err="1">
                <a:solidFill>
                  <a:srgbClr val="0070C0"/>
                </a:solidFill>
                <a:latin typeface="+mn-lt"/>
              </a:rPr>
              <a:t>totalview</a:t>
            </a:r>
            <a:r>
              <a:rPr lang="fr-FR" sz="1400" kern="0" dirty="0">
                <a:solidFill>
                  <a:srgbClr val="0070C0"/>
                </a:solidFill>
                <a:latin typeface="+mn-lt"/>
              </a:rPr>
              <a:t> / ddt</a:t>
            </a:r>
          </a:p>
          <a:p>
            <a:pPr marL="1081088" lvl="2" indent="-177800" defTabSz="1069975" eaLnBrk="0" hangingPunct="0">
              <a:spcBef>
                <a:spcPct val="30000"/>
              </a:spcBef>
              <a:buClr>
                <a:schemeClr val="tx2"/>
              </a:buClr>
              <a:buFontTx/>
              <a:buChar char="•"/>
              <a:defRPr/>
            </a:pPr>
            <a:r>
              <a:rPr lang="fr-FR" sz="1400" kern="0" dirty="0">
                <a:solidFill>
                  <a:srgbClr val="0070C0"/>
                </a:solidFill>
                <a:latin typeface="+mn-lt"/>
              </a:rPr>
              <a:t> </a:t>
            </a:r>
            <a:r>
              <a:rPr lang="fr-FR" sz="1400" kern="0" dirty="0" err="1" smtClean="0">
                <a:solidFill>
                  <a:srgbClr val="0070C0"/>
                </a:solidFill>
                <a:latin typeface="+mn-lt"/>
              </a:rPr>
              <a:t>memory</a:t>
            </a:r>
            <a:r>
              <a:rPr lang="fr-FR" sz="1400" kern="0" dirty="0" smtClean="0">
                <a:solidFill>
                  <a:srgbClr val="0070C0"/>
                </a:solidFill>
                <a:latin typeface="+mn-lt"/>
              </a:rPr>
              <a:t> </a:t>
            </a:r>
            <a:r>
              <a:rPr lang="fr-FR" sz="1400" kern="0" dirty="0" err="1" smtClean="0">
                <a:solidFill>
                  <a:srgbClr val="0070C0"/>
                </a:solidFill>
                <a:latin typeface="+mn-lt"/>
              </a:rPr>
              <a:t>debugging</a:t>
            </a:r>
            <a:r>
              <a:rPr lang="fr-FR" sz="1400" kern="0" dirty="0" smtClean="0">
                <a:solidFill>
                  <a:srgbClr val="0070C0"/>
                </a:solidFill>
                <a:latin typeface="+mn-lt"/>
              </a:rPr>
              <a:t>  </a:t>
            </a:r>
            <a:r>
              <a:rPr lang="fr-FR" sz="1400" kern="0" dirty="0">
                <a:solidFill>
                  <a:srgbClr val="0070C0"/>
                </a:solidFill>
                <a:latin typeface="+mn-lt"/>
              </a:rPr>
              <a:t>	</a:t>
            </a:r>
            <a:r>
              <a:rPr lang="fr-FR" sz="1400" kern="0" dirty="0" err="1">
                <a:solidFill>
                  <a:srgbClr val="0070C0"/>
                </a:solidFill>
                <a:latin typeface="+mn-lt"/>
              </a:rPr>
              <a:t>purify</a:t>
            </a:r>
            <a:r>
              <a:rPr lang="fr-FR" sz="1400" kern="0" dirty="0">
                <a:solidFill>
                  <a:srgbClr val="0070C0"/>
                </a:solidFill>
                <a:latin typeface="+mn-lt"/>
              </a:rPr>
              <a:t> / </a:t>
            </a:r>
            <a:r>
              <a:rPr lang="fr-FR" sz="1400" kern="0" dirty="0" err="1">
                <a:solidFill>
                  <a:srgbClr val="0070C0"/>
                </a:solidFill>
                <a:latin typeface="+mn-lt"/>
              </a:rPr>
              <a:t>totalview</a:t>
            </a:r>
            <a:r>
              <a:rPr lang="fr-FR" sz="1400" kern="0" dirty="0">
                <a:solidFill>
                  <a:srgbClr val="0070C0"/>
                </a:solidFill>
                <a:latin typeface="+mn-lt"/>
              </a:rPr>
              <a:t> / ddt / </a:t>
            </a:r>
            <a:r>
              <a:rPr lang="fr-FR" sz="1400" kern="0" dirty="0" err="1">
                <a:solidFill>
                  <a:srgbClr val="0070C0"/>
                </a:solidFill>
                <a:latin typeface="+mn-lt"/>
              </a:rPr>
              <a:t>valgrind</a:t>
            </a:r>
            <a:r>
              <a:rPr lang="fr-FR" sz="1400" kern="0" dirty="0">
                <a:solidFill>
                  <a:srgbClr val="0070C0"/>
                </a:solidFill>
                <a:latin typeface="+mn-lt"/>
              </a:rPr>
              <a:t> / </a:t>
            </a:r>
            <a:r>
              <a:rPr lang="fr-FR" sz="1400" kern="0" dirty="0" smtClean="0">
                <a:solidFill>
                  <a:srgbClr val="0070C0"/>
                </a:solidFill>
                <a:latin typeface="+mn-lt"/>
              </a:rPr>
              <a:t>e-</a:t>
            </a:r>
            <a:r>
              <a:rPr lang="fr-FR" sz="1400" kern="0" dirty="0" err="1" smtClean="0">
                <a:solidFill>
                  <a:srgbClr val="0070C0"/>
                </a:solidFill>
                <a:latin typeface="+mn-lt"/>
              </a:rPr>
              <a:t>fence</a:t>
            </a:r>
            <a:endParaRPr lang="fr-FR" sz="1400" b="1" kern="0" dirty="0">
              <a:solidFill>
                <a:srgbClr val="0070C0"/>
              </a:solidFill>
              <a:effectLst>
                <a:outerShdw blurRad="38100" dist="38100" dir="2700000" algn="tl">
                  <a:srgbClr val="C0C0C0"/>
                </a:outerShdw>
              </a:effectLst>
              <a:latin typeface="+mn-lt"/>
            </a:endParaRPr>
          </a:p>
          <a:p>
            <a:pPr marL="282575" marR="0" lvl="0" indent="-282575" algn="l" defTabSz="1069975" rtl="0" eaLnBrk="0" fontAlgn="base" latinLnBrk="0" hangingPunct="0">
              <a:lnSpc>
                <a:spcPct val="100000"/>
              </a:lnSpc>
              <a:spcBef>
                <a:spcPct val="69000"/>
              </a:spcBef>
              <a:spcAft>
                <a:spcPct val="0"/>
              </a:spcAft>
              <a:buClr>
                <a:schemeClr val="tx2"/>
              </a:buClr>
              <a:buSzTx/>
              <a:buFont typeface="Wingdings" pitchFamily="2" charset="2"/>
              <a:buChar char="ì"/>
              <a:tabLst/>
              <a:defRPr/>
            </a:pPr>
            <a:r>
              <a:rPr kumimoji="0" lang="fr-FR" sz="1800" b="0" i="0" u="none" strike="noStrike" kern="0" cap="none" spc="0" normalizeH="0" baseline="0" noProof="0" dirty="0" smtClean="0">
                <a:ln>
                  <a:noFill/>
                </a:ln>
                <a:solidFill>
                  <a:schemeClr val="tx1"/>
                </a:solidFill>
                <a:effectLst/>
                <a:uLnTx/>
                <a:uFillTx/>
                <a:latin typeface="+mn-lt"/>
                <a:ea typeface="+mn-ea"/>
                <a:cs typeface="+mn-cs"/>
              </a:rPr>
              <a:t>HPC</a:t>
            </a:r>
          </a:p>
          <a:p>
            <a:pPr marL="723900" lvl="1" indent="-254000" defTabSz="1069975" eaLnBrk="0" hangingPunct="0">
              <a:spcBef>
                <a:spcPct val="50000"/>
              </a:spcBef>
              <a:buClr>
                <a:schemeClr val="tx2"/>
              </a:buClr>
              <a:buFont typeface="Wingdings" pitchFamily="2" charset="2"/>
              <a:buChar char="Ü"/>
              <a:defRPr/>
            </a:pPr>
            <a:r>
              <a:rPr lang="fr-FR" sz="1400" kern="0" dirty="0">
                <a:solidFill>
                  <a:srgbClr val="0070C0"/>
                </a:solidFill>
                <a:latin typeface="+mn-lt"/>
              </a:rPr>
              <a:t>MPI, </a:t>
            </a:r>
            <a:endParaRPr lang="fr-FR" sz="1400" kern="0" dirty="0" smtClean="0">
              <a:solidFill>
                <a:srgbClr val="0070C0"/>
              </a:solidFill>
              <a:latin typeface="+mn-lt"/>
            </a:endParaRPr>
          </a:p>
          <a:p>
            <a:pPr marL="723900" lvl="1" indent="-254000" defTabSz="1069975" eaLnBrk="0" hangingPunct="0">
              <a:spcBef>
                <a:spcPct val="50000"/>
              </a:spcBef>
              <a:buClr>
                <a:schemeClr val="tx2"/>
              </a:buClr>
              <a:buFont typeface="Wingdings" pitchFamily="2" charset="2"/>
              <a:buChar char="Ü"/>
              <a:defRPr/>
            </a:pPr>
            <a:r>
              <a:rPr lang="fr-FR" sz="1400" kern="0" dirty="0" err="1" smtClean="0">
                <a:solidFill>
                  <a:srgbClr val="0070C0"/>
                </a:solidFill>
                <a:latin typeface="+mn-lt"/>
              </a:rPr>
              <a:t>OpenMP</a:t>
            </a:r>
            <a:r>
              <a:rPr lang="fr-FR" sz="1400" kern="0" dirty="0">
                <a:solidFill>
                  <a:srgbClr val="0070C0"/>
                </a:solidFill>
                <a:latin typeface="+mn-lt"/>
              </a:rPr>
              <a:t>, MPI/</a:t>
            </a:r>
            <a:r>
              <a:rPr lang="fr-FR" sz="1400" kern="0" dirty="0" err="1">
                <a:solidFill>
                  <a:srgbClr val="0070C0"/>
                </a:solidFill>
                <a:latin typeface="+mn-lt"/>
              </a:rPr>
              <a:t>OpenMP</a:t>
            </a:r>
            <a:r>
              <a:rPr lang="fr-FR" sz="1400" kern="0" dirty="0">
                <a:solidFill>
                  <a:srgbClr val="0070C0"/>
                </a:solidFill>
                <a:latin typeface="+mn-lt"/>
              </a:rPr>
              <a:t>, MPI/vectorielle, </a:t>
            </a:r>
            <a:r>
              <a:rPr lang="fr-FR" sz="1400" kern="0" dirty="0" err="1">
                <a:solidFill>
                  <a:srgbClr val="0070C0"/>
                </a:solidFill>
                <a:latin typeface="+mn-lt"/>
              </a:rPr>
              <a:t>OpenMP</a:t>
            </a:r>
            <a:r>
              <a:rPr lang="fr-FR" sz="1400" kern="0" dirty="0">
                <a:solidFill>
                  <a:srgbClr val="0070C0"/>
                </a:solidFill>
                <a:latin typeface="+mn-lt"/>
              </a:rPr>
              <a:t>/Vectorielle, </a:t>
            </a:r>
            <a:endParaRPr lang="fr-FR" sz="1400" kern="0" dirty="0" smtClean="0">
              <a:solidFill>
                <a:srgbClr val="0070C0"/>
              </a:solidFill>
              <a:latin typeface="+mn-lt"/>
            </a:endParaRPr>
          </a:p>
          <a:p>
            <a:pPr marL="723900" lvl="1" indent="-254000" defTabSz="1069975" eaLnBrk="0" hangingPunct="0">
              <a:spcBef>
                <a:spcPct val="50000"/>
              </a:spcBef>
              <a:buClr>
                <a:schemeClr val="tx2"/>
              </a:buClr>
              <a:buFont typeface="Wingdings" pitchFamily="2" charset="2"/>
              <a:buChar char="Ü"/>
              <a:defRPr/>
            </a:pPr>
            <a:r>
              <a:rPr lang="fr-FR" sz="1400" kern="0" dirty="0" smtClean="0">
                <a:solidFill>
                  <a:srgbClr val="0070C0"/>
                </a:solidFill>
                <a:latin typeface="+mn-lt"/>
              </a:rPr>
              <a:t>CUDA</a:t>
            </a:r>
            <a:r>
              <a:rPr lang="fr-FR" sz="1400" kern="0" dirty="0">
                <a:solidFill>
                  <a:srgbClr val="0070C0"/>
                </a:solidFill>
                <a:latin typeface="+mn-lt"/>
              </a:rPr>
              <a:t>, CUDA/MPI, …TMA</a:t>
            </a:r>
            <a:r>
              <a:rPr kumimoji="0" lang="fr-FR" sz="1400" b="0" i="0" u="none" strike="noStrike" kern="0" cap="none" spc="0" normalizeH="0" baseline="0" noProof="0" dirty="0" smtClean="0">
                <a:ln>
                  <a:noFill/>
                </a:ln>
                <a:solidFill>
                  <a:srgbClr val="0070C0"/>
                </a:solidFill>
                <a:effectLst/>
                <a:uLnTx/>
                <a:uFillTx/>
                <a:latin typeface="+mn-lt"/>
              </a:rPr>
              <a:t>, MCO, …</a:t>
            </a:r>
          </a:p>
        </p:txBody>
      </p:sp>
      <p:pic>
        <p:nvPicPr>
          <p:cNvPr id="28" name="Picture 8" descr="linux"/>
          <p:cNvPicPr>
            <a:picLocks noChangeAspect="1" noChangeArrowheads="1"/>
          </p:cNvPicPr>
          <p:nvPr/>
        </p:nvPicPr>
        <p:blipFill>
          <a:blip r:embed="rId2" cstate="print"/>
          <a:srcRect/>
          <a:stretch>
            <a:fillRect/>
          </a:stretch>
        </p:blipFill>
        <p:spPr bwMode="auto">
          <a:xfrm>
            <a:off x="7391400" y="1520825"/>
            <a:ext cx="1714500" cy="708025"/>
          </a:xfrm>
          <a:prstGeom prst="rect">
            <a:avLst/>
          </a:prstGeom>
          <a:noFill/>
          <a:ln w="9525">
            <a:noFill/>
            <a:miter lim="800000"/>
            <a:headEnd/>
            <a:tailEnd/>
          </a:ln>
        </p:spPr>
      </p:pic>
      <p:pic>
        <p:nvPicPr>
          <p:cNvPr id="29" name="Picture 9" descr="logo_small"/>
          <p:cNvPicPr>
            <a:picLocks noChangeAspect="1" noChangeArrowheads="1"/>
          </p:cNvPicPr>
          <p:nvPr/>
        </p:nvPicPr>
        <p:blipFill>
          <a:blip r:embed="rId3" cstate="print"/>
          <a:srcRect/>
          <a:stretch>
            <a:fillRect/>
          </a:stretch>
        </p:blipFill>
        <p:spPr bwMode="auto">
          <a:xfrm>
            <a:off x="6121903" y="2462052"/>
            <a:ext cx="914400" cy="342900"/>
          </a:xfrm>
          <a:prstGeom prst="rect">
            <a:avLst/>
          </a:prstGeom>
          <a:noFill/>
          <a:ln w="9525">
            <a:noFill/>
            <a:miter lim="800000"/>
            <a:headEnd/>
            <a:tailEnd/>
          </a:ln>
        </p:spPr>
      </p:pic>
      <p:pic>
        <p:nvPicPr>
          <p:cNvPr id="30" name="Picture 10" descr="picture_feature"/>
          <p:cNvPicPr>
            <a:picLocks noChangeAspect="1" noChangeArrowheads="1"/>
          </p:cNvPicPr>
          <p:nvPr/>
        </p:nvPicPr>
        <p:blipFill>
          <a:blip r:embed="rId4" cstate="print"/>
          <a:srcRect/>
          <a:stretch>
            <a:fillRect/>
          </a:stretch>
        </p:blipFill>
        <p:spPr bwMode="auto">
          <a:xfrm>
            <a:off x="6692559" y="865167"/>
            <a:ext cx="762000" cy="762000"/>
          </a:xfrm>
          <a:prstGeom prst="rect">
            <a:avLst/>
          </a:prstGeom>
          <a:noFill/>
          <a:ln w="9525">
            <a:noFill/>
            <a:miter lim="800000"/>
            <a:headEnd/>
            <a:tailEnd/>
          </a:ln>
        </p:spPr>
      </p:pic>
      <p:pic>
        <p:nvPicPr>
          <p:cNvPr id="31" name="Picture 11" descr="IconAccess"/>
          <p:cNvPicPr>
            <a:picLocks noChangeAspect="1" noChangeArrowheads="1"/>
          </p:cNvPicPr>
          <p:nvPr/>
        </p:nvPicPr>
        <p:blipFill>
          <a:blip r:embed="rId5" cstate="print"/>
          <a:srcRect/>
          <a:stretch>
            <a:fillRect/>
          </a:stretch>
        </p:blipFill>
        <p:spPr bwMode="auto">
          <a:xfrm>
            <a:off x="7159083" y="2112521"/>
            <a:ext cx="381000" cy="381000"/>
          </a:xfrm>
          <a:prstGeom prst="rect">
            <a:avLst/>
          </a:prstGeom>
          <a:noFill/>
          <a:ln w="9525">
            <a:noFill/>
            <a:miter lim="800000"/>
            <a:headEnd/>
            <a:tailEnd/>
          </a:ln>
        </p:spPr>
      </p:pic>
      <p:pic>
        <p:nvPicPr>
          <p:cNvPr id="32" name="Picture 12" descr="logo_java">
            <a:hlinkClick r:id="rId6"/>
          </p:cNvPr>
          <p:cNvPicPr>
            <a:picLocks noChangeAspect="1" noChangeArrowheads="1"/>
          </p:cNvPicPr>
          <p:nvPr/>
        </p:nvPicPr>
        <p:blipFill>
          <a:blip r:embed="rId7" cstate="print"/>
          <a:srcRect/>
          <a:stretch>
            <a:fillRect/>
          </a:stretch>
        </p:blipFill>
        <p:spPr bwMode="auto">
          <a:xfrm>
            <a:off x="8937625" y="2995613"/>
            <a:ext cx="836613" cy="1066800"/>
          </a:xfrm>
          <a:prstGeom prst="rect">
            <a:avLst/>
          </a:prstGeom>
          <a:noFill/>
          <a:ln w="9525">
            <a:noFill/>
            <a:miter lim="800000"/>
            <a:headEnd/>
            <a:tailEnd/>
          </a:ln>
        </p:spPr>
      </p:pic>
      <p:pic>
        <p:nvPicPr>
          <p:cNvPr id="33" name="Picture 13" descr="python-logo"/>
          <p:cNvPicPr>
            <a:picLocks noChangeAspect="1" noChangeArrowheads="1"/>
          </p:cNvPicPr>
          <p:nvPr/>
        </p:nvPicPr>
        <p:blipFill>
          <a:blip r:embed="rId8" cstate="print"/>
          <a:srcRect/>
          <a:stretch>
            <a:fillRect/>
          </a:stretch>
        </p:blipFill>
        <p:spPr bwMode="auto">
          <a:xfrm>
            <a:off x="6738938" y="2855913"/>
            <a:ext cx="2411412" cy="811212"/>
          </a:xfrm>
          <a:prstGeom prst="rect">
            <a:avLst/>
          </a:prstGeom>
          <a:noFill/>
          <a:ln w="9525">
            <a:noFill/>
            <a:miter lim="800000"/>
            <a:headEnd/>
            <a:tailEnd/>
          </a:ln>
        </p:spPr>
      </p:pic>
      <p:pic>
        <p:nvPicPr>
          <p:cNvPr id="34" name="Picture 14" descr="opencas"/>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450138" y="3587750"/>
            <a:ext cx="1408112" cy="457200"/>
          </a:xfrm>
          <a:prstGeom prst="rect">
            <a:avLst/>
          </a:prstGeom>
          <a:noFill/>
          <a:ln w="9525">
            <a:noFill/>
            <a:miter lim="800000"/>
            <a:headEnd/>
            <a:tailEnd/>
          </a:ln>
        </p:spPr>
      </p:pic>
      <p:pic>
        <p:nvPicPr>
          <p:cNvPr id="35" name="Picture 15" descr="hdf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751888" y="2308225"/>
            <a:ext cx="719137" cy="392113"/>
          </a:xfrm>
          <a:prstGeom prst="rect">
            <a:avLst/>
          </a:prstGeom>
          <a:noFill/>
          <a:ln w="9525">
            <a:noFill/>
            <a:miter lim="800000"/>
            <a:headEnd/>
            <a:tailEnd/>
          </a:ln>
        </p:spPr>
      </p:pic>
      <p:pic>
        <p:nvPicPr>
          <p:cNvPr id="36" name="Picture 16" descr="omniorb"/>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829550" y="2257425"/>
            <a:ext cx="674688" cy="471488"/>
          </a:xfrm>
          <a:prstGeom prst="rect">
            <a:avLst/>
          </a:prstGeom>
          <a:noFill/>
          <a:ln w="9525">
            <a:noFill/>
            <a:miter lim="800000"/>
            <a:headEnd/>
            <a:tailEnd/>
          </a:ln>
        </p:spPr>
      </p:pic>
      <p:pic>
        <p:nvPicPr>
          <p:cNvPr id="37" name="Picture 17" descr="logo-vtk"/>
          <p:cNvPicPr>
            <a:picLocks noChangeAspect="1" noChangeArrowheads="1"/>
          </p:cNvPicPr>
          <p:nvPr/>
        </p:nvPicPr>
        <p:blipFill>
          <a:blip r:embed="rId12" cstate="print"/>
          <a:srcRect/>
          <a:stretch>
            <a:fillRect/>
          </a:stretch>
        </p:blipFill>
        <p:spPr bwMode="auto">
          <a:xfrm>
            <a:off x="7984422" y="1035392"/>
            <a:ext cx="879475" cy="5032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2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
          <p:cNvSpPr>
            <a:spLocks noGrp="1" noChangeArrowheads="1"/>
          </p:cNvSpPr>
          <p:nvPr>
            <p:ph type="title"/>
          </p:nvPr>
        </p:nvSpPr>
        <p:spPr/>
        <p:txBody>
          <a:bodyPr/>
          <a:lstStyle/>
          <a:p>
            <a:r>
              <a:rPr lang="en-US" dirty="0" smtClean="0"/>
              <a:t>              Computational efficiently and simulation architecture</a:t>
            </a:r>
            <a:endParaRPr lang="en-GB" dirty="0"/>
          </a:p>
        </p:txBody>
      </p:sp>
      <p:pic>
        <p:nvPicPr>
          <p:cNvPr id="22" name="Picture 2"/>
          <p:cNvPicPr>
            <a:picLocks noChangeAspect="1" noChangeArrowheads="1"/>
          </p:cNvPicPr>
          <p:nvPr/>
        </p:nvPicPr>
        <p:blipFill>
          <a:blip r:embed="rId2" cstate="print"/>
          <a:srcRect/>
          <a:stretch>
            <a:fillRect/>
          </a:stretch>
        </p:blipFill>
        <p:spPr bwMode="auto">
          <a:xfrm>
            <a:off x="1074851" y="383802"/>
            <a:ext cx="7513566" cy="5123961"/>
          </a:xfrm>
          <a:prstGeom prst="rect">
            <a:avLst/>
          </a:prstGeom>
          <a:noFill/>
          <a:ln w="12700">
            <a:noFill/>
            <a:miter lim="800000"/>
            <a:headEnd/>
            <a:tailEnd/>
          </a:ln>
        </p:spPr>
      </p:pic>
      <p:grpSp>
        <p:nvGrpSpPr>
          <p:cNvPr id="23" name="Group 36"/>
          <p:cNvGrpSpPr>
            <a:grpSpLocks/>
          </p:cNvGrpSpPr>
          <p:nvPr/>
        </p:nvGrpSpPr>
        <p:grpSpPr bwMode="auto">
          <a:xfrm>
            <a:off x="2544141" y="5492187"/>
            <a:ext cx="4771058" cy="1181597"/>
            <a:chOff x="1356" y="2844"/>
            <a:chExt cx="3470" cy="1175"/>
          </a:xfrm>
          <a:scene3d>
            <a:camera prst="orthographicFront">
              <a:rot lat="0" lon="0" rev="0"/>
            </a:camera>
            <a:lightRig rig="balanced" dir="t">
              <a:rot lat="0" lon="0" rev="8700000"/>
            </a:lightRig>
          </a:scene3d>
        </p:grpSpPr>
        <p:sp>
          <p:nvSpPr>
            <p:cNvPr id="24" name="Oval 28"/>
            <p:cNvSpPr>
              <a:spLocks noChangeArrowheads="1"/>
            </p:cNvSpPr>
            <p:nvPr/>
          </p:nvSpPr>
          <p:spPr bwMode="auto">
            <a:xfrm>
              <a:off x="2485" y="3339"/>
              <a:ext cx="1188" cy="392"/>
            </a:xfrm>
            <a:prstGeom prst="ellipse">
              <a:avLst/>
            </a:prstGeom>
            <a:solidFill>
              <a:schemeClr val="accent1"/>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smtClean="0">
                  <a:solidFill>
                    <a:schemeClr val="bg1"/>
                  </a:solidFill>
                </a:rPr>
                <a:t>Code  </a:t>
              </a:r>
              <a:endParaRPr lang="en-GB" sz="1400">
                <a:solidFill>
                  <a:schemeClr val="bg1"/>
                </a:solidFill>
              </a:endParaRPr>
            </a:p>
          </p:txBody>
        </p:sp>
        <p:sp>
          <p:nvSpPr>
            <p:cNvPr id="25" name="Oval 29"/>
            <p:cNvSpPr>
              <a:spLocks noChangeArrowheads="1"/>
            </p:cNvSpPr>
            <p:nvPr/>
          </p:nvSpPr>
          <p:spPr bwMode="auto">
            <a:xfrm>
              <a:off x="2456" y="2844"/>
              <a:ext cx="1203" cy="397"/>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dirty="0" smtClean="0"/>
                <a:t>Domain</a:t>
              </a:r>
              <a:endParaRPr lang="en-GB" sz="1400" dirty="0"/>
            </a:p>
          </p:txBody>
        </p:sp>
        <p:sp>
          <p:nvSpPr>
            <p:cNvPr id="26" name="Oval 30"/>
            <p:cNvSpPr>
              <a:spLocks noChangeArrowheads="1"/>
            </p:cNvSpPr>
            <p:nvPr/>
          </p:nvSpPr>
          <p:spPr bwMode="auto">
            <a:xfrm>
              <a:off x="1356" y="3613"/>
              <a:ext cx="1170" cy="406"/>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smtClean="0"/>
                <a:t>Mathematical modelling</a:t>
              </a:r>
              <a:endParaRPr lang="en-GB" sz="1400"/>
            </a:p>
          </p:txBody>
        </p:sp>
        <p:sp>
          <p:nvSpPr>
            <p:cNvPr id="27" name="Oval 31"/>
            <p:cNvSpPr>
              <a:spLocks noChangeArrowheads="1"/>
            </p:cNvSpPr>
            <p:nvPr/>
          </p:nvSpPr>
          <p:spPr bwMode="auto">
            <a:xfrm>
              <a:off x="3623" y="3614"/>
              <a:ext cx="1203" cy="397"/>
            </a:xfrm>
            <a:prstGeom prst="ellipse">
              <a:avLst/>
            </a:prstGeom>
            <a:solidFill>
              <a:srgbClr val="FFC000"/>
            </a:solidFill>
            <a:ln w="25400">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a:r>
                <a:rPr lang="en-GB" sz="1400" dirty="0" smtClean="0"/>
                <a:t>Programming</a:t>
              </a:r>
              <a:endParaRPr lang="en-GB" sz="1400" dirty="0"/>
            </a:p>
          </p:txBody>
        </p:sp>
        <p:sp>
          <p:nvSpPr>
            <p:cNvPr id="28" name="Line 32"/>
            <p:cNvSpPr>
              <a:spLocks noChangeShapeType="1"/>
            </p:cNvSpPr>
            <p:nvPr/>
          </p:nvSpPr>
          <p:spPr bwMode="auto">
            <a:xfrm flipV="1">
              <a:off x="2426" y="3536"/>
              <a:ext cx="267" cy="173"/>
            </a:xfrm>
            <a:prstGeom prst="line">
              <a:avLst/>
            </a:prstGeom>
            <a:noFill/>
            <a:ln w="31750">
              <a:noFill/>
              <a:round/>
              <a:headEnd type="none" w="sm" len="sm"/>
              <a:tailEnd type="triangle" w="med" len="med"/>
            </a:ln>
            <a:effectLst>
              <a:outerShdw blurRad="44450" dist="27940" dir="5400000" algn="ctr">
                <a:srgbClr val="000000">
                  <a:alpha val="32000"/>
                </a:srgbClr>
              </a:outerShdw>
            </a:effectLst>
            <a:sp3d>
              <a:bevelT w="190500" h="38100"/>
            </a:sp3d>
          </p:spPr>
          <p:txBody>
            <a:bodyPr/>
            <a:lstStyle/>
            <a:p>
              <a:endParaRPr lang="en-GB"/>
            </a:p>
          </p:txBody>
        </p:sp>
        <p:sp>
          <p:nvSpPr>
            <p:cNvPr id="29" name="Line 33"/>
            <p:cNvSpPr>
              <a:spLocks noChangeShapeType="1"/>
            </p:cNvSpPr>
            <p:nvPr/>
          </p:nvSpPr>
          <p:spPr bwMode="auto">
            <a:xfrm flipH="1" flipV="1">
              <a:off x="3448" y="3523"/>
              <a:ext cx="277" cy="171"/>
            </a:xfrm>
            <a:prstGeom prst="line">
              <a:avLst/>
            </a:prstGeom>
            <a:noFill/>
            <a:ln w="31750">
              <a:noFill/>
              <a:round/>
              <a:headEnd type="none" w="sm" len="sm"/>
              <a:tailEnd type="triangle" w="med" len="med"/>
            </a:ln>
            <a:effectLst>
              <a:outerShdw blurRad="44450" dist="27940" dir="5400000" algn="ctr">
                <a:srgbClr val="000000">
                  <a:alpha val="32000"/>
                </a:srgbClr>
              </a:outerShdw>
            </a:effectLst>
            <a:sp3d>
              <a:bevelT w="190500" h="38100"/>
            </a:sp3d>
          </p:spPr>
          <p:txBody>
            <a:bodyPr/>
            <a:lstStyle/>
            <a:p>
              <a:endParaRPr lang="en-GB"/>
            </a:p>
          </p:txBody>
        </p:sp>
        <p:sp>
          <p:nvSpPr>
            <p:cNvPr id="30" name="Line 34"/>
            <p:cNvSpPr>
              <a:spLocks noChangeShapeType="1"/>
            </p:cNvSpPr>
            <p:nvPr/>
          </p:nvSpPr>
          <p:spPr bwMode="auto">
            <a:xfrm flipV="1">
              <a:off x="3084" y="3031"/>
              <a:ext cx="1" cy="187"/>
            </a:xfrm>
            <a:prstGeom prst="line">
              <a:avLst/>
            </a:prstGeom>
            <a:noFill/>
            <a:ln w="31750">
              <a:noFill/>
              <a:round/>
              <a:headEnd type="triangle" w="med" len="med"/>
              <a:tailEnd/>
            </a:ln>
            <a:effectLst>
              <a:outerShdw blurRad="44450" dist="27940" dir="5400000" algn="ctr">
                <a:srgbClr val="000000">
                  <a:alpha val="32000"/>
                </a:srgbClr>
              </a:outerShdw>
            </a:effectLst>
            <a:sp3d>
              <a:bevelT w="190500" h="38100"/>
            </a:sp3d>
          </p:spPr>
          <p:txBody>
            <a:bodyPr/>
            <a:lstStyle/>
            <a:p>
              <a:endParaRPr lang="en-GB"/>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0"/>
          <p:cNvSpPr txBox="1">
            <a:spLocks noChangeArrowheads="1"/>
          </p:cNvSpPr>
          <p:nvPr/>
        </p:nvSpPr>
        <p:spPr bwMode="auto">
          <a:xfrm>
            <a:off x="409622" y="671688"/>
            <a:ext cx="9287534" cy="5810135"/>
          </a:xfrm>
          <a:prstGeom prst="roundRect">
            <a:avLst/>
          </a:prstGeom>
          <a:solidFill>
            <a:srgbClr val="FFFF99"/>
          </a:solidFill>
          <a:ln w="9525">
            <a:noFill/>
            <a:miter lim="800000"/>
            <a:headEnd/>
            <a:tailEnd/>
          </a:ln>
          <a:effectLst>
            <a:outerShdw blurRad="355600" dist="190500" dir="2700000" algn="tl" rotWithShape="0">
              <a:prstClr val="black">
                <a:alpha val="40000"/>
              </a:prstClr>
            </a:outerShdw>
          </a:effectLst>
          <a:scene3d>
            <a:camera prst="orthographicFront"/>
            <a:lightRig rig="threePt" dir="t"/>
          </a:scene3d>
          <a:sp3d>
            <a:bevelT/>
          </a:sp3d>
        </p:spPr>
        <p:txBody>
          <a:bodyPr anchor="ctr"/>
          <a:lstStyle/>
          <a:p>
            <a:pPr eaLnBrk="0" hangingPunct="0">
              <a:spcBef>
                <a:spcPct val="50000"/>
              </a:spcBef>
              <a:buFont typeface="Wingdings" pitchFamily="2" charset="2"/>
              <a:buNone/>
              <a:defRPr/>
            </a:pPr>
            <a:endParaRPr lang="fr-FR" sz="1600" b="1">
              <a:latin typeface="Trebuchet MS" pitchFamily="34" charset="0"/>
            </a:endParaRPr>
          </a:p>
        </p:txBody>
      </p:sp>
      <p:sp>
        <p:nvSpPr>
          <p:cNvPr id="7" name="Rectangle 3"/>
          <p:cNvSpPr txBox="1">
            <a:spLocks noChangeArrowheads="1"/>
          </p:cNvSpPr>
          <p:nvPr/>
        </p:nvSpPr>
        <p:spPr>
          <a:xfrm>
            <a:off x="861487" y="869244"/>
            <a:ext cx="8451846" cy="5616221"/>
          </a:xfrm>
          <a:prstGeom prst="rect">
            <a:avLst/>
          </a:prstGeom>
        </p:spPr>
        <p:txBody>
          <a:bodyPr/>
          <a:lstStyle/>
          <a:p>
            <a:pPr marL="282575" lvl="0" indent="-282575" algn="just" defTabSz="1069975" eaLnBrk="0" hangingPunct="0">
              <a:lnSpc>
                <a:spcPct val="90000"/>
              </a:lnSpc>
              <a:spcBef>
                <a:spcPct val="69000"/>
              </a:spcBef>
              <a:buClr>
                <a:schemeClr val="tx2"/>
              </a:buClr>
              <a:buFont typeface="Wingdings" pitchFamily="2" charset="2"/>
              <a:buChar char="ì"/>
            </a:pPr>
            <a:r>
              <a:rPr kumimoji="0" lang="en-US" sz="1200" b="0" i="0" u="none" strike="noStrike" kern="0" cap="none" spc="0" normalizeH="0" baseline="0" noProof="0" dirty="0" smtClean="0">
                <a:ln>
                  <a:noFill/>
                </a:ln>
                <a:solidFill>
                  <a:schemeClr val="tx1"/>
                </a:solidFill>
                <a:effectLst/>
                <a:uLnTx/>
                <a:uFillTx/>
                <a:latin typeface="+mn-lt"/>
                <a:ea typeface="+mn-ea"/>
                <a:cs typeface="+mn-cs"/>
              </a:rPr>
              <a:t>Astronomic satellite to be launched in 2013</a:t>
            </a:r>
          </a:p>
          <a:p>
            <a:pPr marL="282575" lvl="0" indent="-282575" algn="just" defTabSz="1069975" eaLnBrk="0" hangingPunct="0">
              <a:lnSpc>
                <a:spcPct val="90000"/>
              </a:lnSpc>
              <a:spcBef>
                <a:spcPct val="69000"/>
              </a:spcBef>
              <a:buClr>
                <a:schemeClr val="tx2"/>
              </a:buClr>
              <a:buFont typeface="Wingdings" pitchFamily="2" charset="2"/>
              <a:buChar char="ì"/>
            </a:pPr>
            <a:r>
              <a:rPr kumimoji="0" lang="en-US" sz="1200" b="0" i="0" u="none" strike="noStrike" kern="0" cap="none" spc="0" normalizeH="0" baseline="0" noProof="0" dirty="0" smtClean="0">
                <a:ln>
                  <a:noFill/>
                </a:ln>
                <a:solidFill>
                  <a:schemeClr val="tx1"/>
                </a:solidFill>
                <a:effectLst/>
                <a:uLnTx/>
                <a:uFillTx/>
                <a:latin typeface="+mn-lt"/>
                <a:ea typeface="+mn-ea"/>
                <a:cs typeface="+mn-cs"/>
              </a:rPr>
              <a:t>To create the largest and most precise three dimensional chart of our Galaxy by providing unprecedented positional and radial velocity measurements for about one billion stars in our Galaxy and throughout the Local Group.</a:t>
            </a:r>
          </a:p>
          <a:p>
            <a:pPr marL="282575" lvl="0" indent="-282575" defTabSz="1069975" eaLnBrk="0" hangingPunct="0">
              <a:lnSpc>
                <a:spcPct val="90000"/>
              </a:lnSpc>
              <a:spcBef>
                <a:spcPct val="69000"/>
              </a:spcBef>
              <a:buClr>
                <a:schemeClr val="tx2"/>
              </a:buClr>
              <a:buFont typeface="Wingdings" pitchFamily="2" charset="2"/>
              <a:buChar char="ì"/>
            </a:pPr>
            <a:r>
              <a:rPr kumimoji="0" lang="en-US" sz="1200" b="0" i="0" u="none" strike="noStrike" kern="0" cap="none" spc="0" normalizeH="0" baseline="0" noProof="0" dirty="0" smtClean="0">
                <a:ln>
                  <a:noFill/>
                </a:ln>
                <a:solidFill>
                  <a:schemeClr val="tx1"/>
                </a:solidFill>
                <a:effectLst/>
                <a:uLnTx/>
                <a:uFillTx/>
                <a:latin typeface="+mn-lt"/>
                <a:ea typeface="+mn-ea"/>
                <a:cs typeface="+mn-cs"/>
              </a:rPr>
              <a:t>Done by the community </a:t>
            </a:r>
          </a:p>
          <a:p>
            <a:pPr marL="723900" lvl="1" indent="-254000" defTabSz="1069975" eaLnBrk="0" hangingPunct="0">
              <a:lnSpc>
                <a:spcPct val="90000"/>
              </a:lnSpc>
              <a:spcBef>
                <a:spcPct val="50000"/>
              </a:spcBef>
              <a:buClr>
                <a:schemeClr val="tx2"/>
              </a:buClr>
              <a:buFont typeface="Wingdings" pitchFamily="2" charset="2"/>
              <a:buChar char="Ü"/>
              <a:defRPr/>
            </a:pPr>
            <a:r>
              <a:rPr lang="en-US" sz="1100" kern="0" dirty="0">
                <a:solidFill>
                  <a:schemeClr val="tx1"/>
                </a:solidFill>
              </a:rPr>
              <a:t>Data Processing and Analysis Consortium (DPAC)</a:t>
            </a:r>
          </a:p>
          <a:p>
            <a:pPr marL="723900" lvl="1" indent="-254000" defTabSz="1069975" eaLnBrk="0" hangingPunct="0">
              <a:lnSpc>
                <a:spcPct val="90000"/>
              </a:lnSpc>
              <a:spcBef>
                <a:spcPct val="50000"/>
              </a:spcBef>
              <a:buClr>
                <a:schemeClr val="tx2"/>
              </a:buClr>
              <a:buFont typeface="Wingdings" pitchFamily="2" charset="2"/>
              <a:buChar char="Ü"/>
              <a:defRPr/>
            </a:pPr>
            <a:r>
              <a:rPr lang="en-US" sz="1100" kern="0" dirty="0">
                <a:solidFill>
                  <a:schemeClr val="tx1"/>
                </a:solidFill>
              </a:rPr>
              <a:t>~360 active (means &gt;=10%) participants </a:t>
            </a:r>
          </a:p>
          <a:p>
            <a:pPr marL="723900" lvl="1" indent="-254000" defTabSz="1069975" eaLnBrk="0" hangingPunct="0">
              <a:lnSpc>
                <a:spcPct val="90000"/>
              </a:lnSpc>
              <a:spcBef>
                <a:spcPct val="50000"/>
              </a:spcBef>
              <a:buClr>
                <a:schemeClr val="tx2"/>
              </a:buClr>
              <a:buFont typeface="Wingdings" pitchFamily="2" charset="2"/>
              <a:buChar char="Ü"/>
              <a:defRPr/>
            </a:pPr>
            <a:r>
              <a:rPr lang="en-US" sz="1100" kern="0" dirty="0" err="1">
                <a:solidFill>
                  <a:schemeClr val="tx1"/>
                </a:solidFill>
              </a:rPr>
              <a:t>Divied</a:t>
            </a:r>
            <a:r>
              <a:rPr lang="en-US" sz="1100" kern="0" dirty="0">
                <a:solidFill>
                  <a:schemeClr val="tx1"/>
                </a:solidFill>
              </a:rPr>
              <a:t> in 9 Coordination Units (CU) </a:t>
            </a:r>
          </a:p>
          <a:p>
            <a:pPr marL="723900" lvl="1" indent="-254000" defTabSz="1069975" eaLnBrk="0" hangingPunct="0">
              <a:lnSpc>
                <a:spcPct val="90000"/>
              </a:lnSpc>
              <a:spcBef>
                <a:spcPct val="50000"/>
              </a:spcBef>
              <a:buClr>
                <a:schemeClr val="tx2"/>
              </a:buClr>
              <a:buFont typeface="Wingdings" pitchFamily="2" charset="2"/>
              <a:buChar char="Ü"/>
              <a:defRPr/>
            </a:pPr>
            <a:r>
              <a:rPr lang="en-US" sz="1100" kern="0" dirty="0">
                <a:solidFill>
                  <a:schemeClr val="tx1"/>
                </a:solidFill>
              </a:rPr>
              <a:t>Top level Executive (DPACE) and Project Office (PO)</a:t>
            </a:r>
          </a:p>
          <a:p>
            <a:pPr marL="723900" lvl="1" indent="-254000" defTabSz="1069975" eaLnBrk="0" hangingPunct="0">
              <a:lnSpc>
                <a:spcPct val="90000"/>
              </a:lnSpc>
              <a:spcBef>
                <a:spcPct val="50000"/>
              </a:spcBef>
              <a:buClr>
                <a:schemeClr val="tx2"/>
              </a:buClr>
              <a:buFont typeface="Wingdings" pitchFamily="2" charset="2"/>
              <a:buChar char="Ü"/>
              <a:defRPr/>
            </a:pPr>
            <a:r>
              <a:rPr lang="en-US" sz="1100" kern="0" dirty="0">
                <a:solidFill>
                  <a:schemeClr val="tx1"/>
                </a:solidFill>
              </a:rPr>
              <a:t>6 Data Processing </a:t>
            </a:r>
            <a:r>
              <a:rPr lang="en-US" sz="1100" kern="0" dirty="0" err="1">
                <a:solidFill>
                  <a:schemeClr val="tx1"/>
                </a:solidFill>
              </a:rPr>
              <a:t>Centres</a:t>
            </a:r>
            <a:r>
              <a:rPr lang="en-US" sz="1100" kern="0" dirty="0">
                <a:solidFill>
                  <a:schemeClr val="tx1"/>
                </a:solidFill>
              </a:rPr>
              <a:t> to run </a:t>
            </a:r>
            <a:r>
              <a:rPr lang="en-US" sz="1100" kern="0" dirty="0" smtClean="0">
                <a:solidFill>
                  <a:schemeClr val="tx1"/>
                </a:solidFill>
              </a:rPr>
              <a:t>Software</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282575" lvl="0" indent="-282575" defTabSz="1069975" eaLnBrk="0" hangingPunct="0">
              <a:lnSpc>
                <a:spcPct val="90000"/>
              </a:lnSpc>
              <a:spcBef>
                <a:spcPct val="69000"/>
              </a:spcBef>
              <a:buClr>
                <a:schemeClr val="tx2"/>
              </a:buClr>
              <a:buFont typeface="Wingdings" pitchFamily="2" charset="2"/>
              <a:buChar char="ì"/>
            </a:pPr>
            <a:r>
              <a:rPr kumimoji="0" lang="en-US" sz="1200" b="0" i="0" u="none" strike="noStrike" kern="0" cap="none" spc="0" normalizeH="0" baseline="0" noProof="0" dirty="0" smtClean="0">
                <a:ln>
                  <a:noFill/>
                </a:ln>
                <a:solidFill>
                  <a:schemeClr val="tx1"/>
                </a:solidFill>
                <a:effectLst/>
                <a:uLnTx/>
                <a:uFillTx/>
                <a:latin typeface="+mn-lt"/>
                <a:ea typeface="+mn-ea"/>
                <a:cs typeface="+mn-cs"/>
              </a:rPr>
              <a:t>All </a:t>
            </a:r>
            <a:r>
              <a:rPr kumimoji="0" lang="en-US" sz="1200" b="1" i="0" u="none" strike="noStrike" kern="0" cap="none" spc="0" normalizeH="0" baseline="0" noProof="0" dirty="0" smtClean="0">
                <a:ln>
                  <a:noFill/>
                </a:ln>
                <a:solidFill>
                  <a:srgbClr val="FF0000"/>
                </a:solidFill>
                <a:effectLst/>
                <a:uLnTx/>
                <a:uFillTx/>
                <a:latin typeface="+mn-lt"/>
                <a:ea typeface="+mn-ea"/>
                <a:cs typeface="+mn-cs"/>
              </a:rPr>
              <a:t>code in Java </a:t>
            </a:r>
            <a:r>
              <a:rPr kumimoji="0" lang="en-US" sz="1200" b="0" i="0" u="none" strike="noStrike" kern="0" cap="none" spc="0" normalizeH="0" baseline="0" noProof="0" dirty="0" smtClean="0">
                <a:ln>
                  <a:noFill/>
                </a:ln>
                <a:solidFill>
                  <a:schemeClr val="tx1"/>
                </a:solidFill>
                <a:effectLst/>
                <a:uLnTx/>
                <a:uFillTx/>
                <a:latin typeface="+mn-lt"/>
                <a:ea typeface="+mn-ea"/>
                <a:cs typeface="+mn-cs"/>
              </a:rPr>
              <a:t>(only one exception ) </a:t>
            </a:r>
          </a:p>
          <a:p>
            <a:pPr marL="723900" lvl="1" indent="-254000" defTabSz="1069975" eaLnBrk="0" hangingPunct="0">
              <a:lnSpc>
                <a:spcPct val="90000"/>
              </a:lnSpc>
              <a:spcBef>
                <a:spcPct val="50000"/>
              </a:spcBef>
              <a:buClr>
                <a:srgbClr val="0099CC"/>
              </a:buClr>
              <a:buFont typeface="Wingdings" pitchFamily="2" charset="2"/>
              <a:buChar char="Ü"/>
              <a:defRPr/>
            </a:pPr>
            <a:r>
              <a:rPr lang="en-US" sz="1100" b="1" kern="0" dirty="0">
                <a:solidFill>
                  <a:srgbClr val="FF0000"/>
                </a:solidFill>
              </a:rPr>
              <a:t>for portability have to run till 2020</a:t>
            </a: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a:solidFill>
                  <a:srgbClr val="7F7F7F"/>
                </a:solidFill>
              </a:rPr>
              <a:t>Maintainability, testability etc.. </a:t>
            </a:r>
            <a:r>
              <a:rPr lang="en-US" sz="1100" kern="0" dirty="0" err="1">
                <a:solidFill>
                  <a:srgbClr val="7F7F7F"/>
                </a:solidFill>
              </a:rPr>
              <a:t>JUnit</a:t>
            </a:r>
            <a:r>
              <a:rPr lang="en-US" sz="1100" kern="0" dirty="0">
                <a:solidFill>
                  <a:srgbClr val="7F7F7F"/>
                </a:solidFill>
              </a:rPr>
              <a:t>, Hudson</a:t>
            </a: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a:solidFill>
                  <a:srgbClr val="7F7F7F"/>
                </a:solidFill>
              </a:rPr>
              <a:t>Easier to write CORRECT code in higher level language</a:t>
            </a:r>
          </a:p>
          <a:p>
            <a:pPr marL="282575" lvl="0" indent="-282575" defTabSz="1069975" eaLnBrk="0" hangingPunct="0">
              <a:lnSpc>
                <a:spcPct val="90000"/>
              </a:lnSpc>
              <a:spcBef>
                <a:spcPct val="69000"/>
              </a:spcBef>
              <a:buClr>
                <a:schemeClr val="tx2"/>
              </a:buClr>
              <a:buFont typeface="Wingdings" pitchFamily="2" charset="2"/>
              <a:buChar char="ì"/>
            </a:pPr>
            <a:r>
              <a:rPr kumimoji="0" lang="en-US" sz="1200" b="0" i="0" u="none" strike="noStrike" kern="0" cap="none" spc="0" normalizeH="0" baseline="0" noProof="0" dirty="0" smtClean="0">
                <a:ln>
                  <a:noFill/>
                </a:ln>
                <a:solidFill>
                  <a:schemeClr val="tx1"/>
                </a:solidFill>
                <a:effectLst/>
                <a:uLnTx/>
                <a:uFillTx/>
                <a:latin typeface="+mn-lt"/>
                <a:ea typeface="+mn-ea"/>
                <a:cs typeface="+mn-cs"/>
              </a:rPr>
              <a:t>Several ‘Relational’ Databases </a:t>
            </a: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a:solidFill>
                  <a:srgbClr val="7F7F7F"/>
                </a:solidFill>
              </a:rPr>
              <a:t>Oracle</a:t>
            </a: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err="1">
                <a:solidFill>
                  <a:srgbClr val="7F7F7F"/>
                </a:solidFill>
              </a:rPr>
              <a:t>Postgress</a:t>
            </a:r>
            <a:endParaRPr lang="en-US" sz="1100" kern="0" dirty="0">
              <a:solidFill>
                <a:srgbClr val="7F7F7F"/>
              </a:solidFill>
            </a:endParaRP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err="1">
                <a:solidFill>
                  <a:srgbClr val="7F7F7F"/>
                </a:solidFill>
              </a:rPr>
              <a:t>MySql</a:t>
            </a:r>
            <a:endParaRPr lang="en-US" sz="1100" kern="0" dirty="0">
              <a:solidFill>
                <a:srgbClr val="7F7F7F"/>
              </a:solidFill>
            </a:endParaRPr>
          </a:p>
          <a:p>
            <a:pPr marL="723900" lvl="1" indent="-254000" defTabSz="1069975" eaLnBrk="0" hangingPunct="0">
              <a:lnSpc>
                <a:spcPct val="90000"/>
              </a:lnSpc>
              <a:spcBef>
                <a:spcPct val="50000"/>
              </a:spcBef>
              <a:buClr>
                <a:srgbClr val="0099CC"/>
              </a:buClr>
              <a:buFont typeface="Wingdings" pitchFamily="2" charset="2"/>
              <a:buChar char="Ü"/>
              <a:defRPr/>
            </a:pPr>
            <a:r>
              <a:rPr lang="en-US" sz="1100" kern="0" dirty="0">
                <a:solidFill>
                  <a:srgbClr val="7F7F7F"/>
                </a:solidFill>
              </a:rPr>
              <a:t>Derby for Testing </a:t>
            </a:r>
            <a:endParaRPr lang="en-US" sz="1100" kern="0" dirty="0" smtClean="0">
              <a:solidFill>
                <a:srgbClr val="7F7F7F"/>
              </a:solidFill>
            </a:endParaRPr>
          </a:p>
          <a:p>
            <a:pPr marL="282575" lvl="0" indent="-282575" defTabSz="1069975" eaLnBrk="0" hangingPunct="0">
              <a:lnSpc>
                <a:spcPct val="90000"/>
              </a:lnSpc>
              <a:spcBef>
                <a:spcPct val="69000"/>
              </a:spcBef>
              <a:buClr>
                <a:srgbClr val="0099CC"/>
              </a:buClr>
              <a:buFont typeface="Wingdings" pitchFamily="2" charset="2"/>
              <a:buChar char="ì"/>
            </a:pPr>
            <a:r>
              <a:rPr kumimoji="0" lang="en-US" sz="1100" b="1" i="0" u="none" strike="noStrike" kern="0" cap="none" spc="0" normalizeH="0" baseline="0" noProof="0" dirty="0" smtClean="0">
                <a:ln>
                  <a:noFill/>
                </a:ln>
                <a:solidFill>
                  <a:srgbClr val="FF0000"/>
                </a:solidFill>
                <a:effectLst/>
                <a:uLnTx/>
                <a:uFillTx/>
                <a:latin typeface="Tahoma"/>
                <a:ea typeface="+mn-ea"/>
                <a:cs typeface="+mn-cs"/>
              </a:rPr>
              <a:t>Data Processing:</a:t>
            </a:r>
            <a:endParaRPr lang="en-US" sz="1050" b="1" kern="0" dirty="0">
              <a:solidFill>
                <a:srgbClr val="FF0000"/>
              </a:solidFill>
            </a:endParaRPr>
          </a:p>
          <a:p>
            <a:pPr marL="723900" lvl="1" indent="-254000" defTabSz="1069975" eaLnBrk="0" hangingPunct="0">
              <a:lnSpc>
                <a:spcPct val="90000"/>
              </a:lnSpc>
              <a:spcBef>
                <a:spcPct val="50000"/>
              </a:spcBef>
              <a:buClr>
                <a:srgbClr val="0099CC"/>
              </a:buClr>
              <a:buFont typeface="Wingdings" pitchFamily="2" charset="2"/>
              <a:buChar char="Ü"/>
              <a:defRPr/>
            </a:pPr>
            <a:r>
              <a:rPr lang="en-US" sz="1050" b="1" kern="0" dirty="0">
                <a:solidFill>
                  <a:srgbClr val="FF0000"/>
                </a:solidFill>
              </a:rPr>
              <a:t>Total data archive: 1 </a:t>
            </a:r>
            <a:r>
              <a:rPr lang="en-US" sz="1050" b="1" kern="0" dirty="0" err="1">
                <a:solidFill>
                  <a:srgbClr val="FF0000"/>
                </a:solidFill>
              </a:rPr>
              <a:t>Petabyte</a:t>
            </a:r>
            <a:endParaRPr lang="en-US" sz="1050" b="1" kern="0" dirty="0">
              <a:solidFill>
                <a:srgbClr val="FF0000"/>
              </a:solidFill>
            </a:endParaRPr>
          </a:p>
          <a:p>
            <a:pPr marL="723900" lvl="1" indent="-254000" defTabSz="1069975" eaLnBrk="0" hangingPunct="0">
              <a:lnSpc>
                <a:spcPct val="90000"/>
              </a:lnSpc>
              <a:spcBef>
                <a:spcPct val="50000"/>
              </a:spcBef>
              <a:buClr>
                <a:srgbClr val="0099CC"/>
              </a:buClr>
              <a:buFont typeface="Wingdings" pitchFamily="2" charset="2"/>
              <a:buChar char="Ü"/>
              <a:defRPr/>
            </a:pPr>
            <a:r>
              <a:rPr lang="en-US" sz="1050" b="1" kern="0" dirty="0">
                <a:solidFill>
                  <a:srgbClr val="FF0000"/>
                </a:solidFill>
              </a:rPr>
              <a:t>Numerical Processing: &gt; 1020 </a:t>
            </a:r>
            <a:r>
              <a:rPr lang="en-US" sz="1050" b="1" kern="0" dirty="0" smtClean="0">
                <a:solidFill>
                  <a:srgbClr val="FF0000"/>
                </a:solidFill>
              </a:rPr>
              <a:t>Flops</a:t>
            </a:r>
            <a:endParaRPr kumimoji="0" lang="en-US" sz="1100" b="1" i="0" u="none" strike="noStrike" kern="0" cap="none" spc="0" normalizeH="0" baseline="0" noProof="0" dirty="0" smtClean="0">
              <a:ln>
                <a:noFill/>
              </a:ln>
              <a:solidFill>
                <a:srgbClr val="FF0000"/>
              </a:solidFill>
              <a:effectLst/>
              <a:uLnTx/>
              <a:uFillTx/>
              <a:latin typeface="+mn-lt"/>
              <a:ea typeface="+mn-ea"/>
              <a:cs typeface="+mn-cs"/>
            </a:endParaRPr>
          </a:p>
        </p:txBody>
      </p:sp>
      <p:pic>
        <p:nvPicPr>
          <p:cNvPr id="75778" name="Picture 2"/>
          <p:cNvPicPr>
            <a:picLocks noChangeAspect="1" noChangeArrowheads="1"/>
          </p:cNvPicPr>
          <p:nvPr/>
        </p:nvPicPr>
        <p:blipFill>
          <a:blip r:embed="rId3" cstate="print"/>
          <a:srcRect/>
          <a:stretch>
            <a:fillRect/>
          </a:stretch>
        </p:blipFill>
        <p:spPr bwMode="auto">
          <a:xfrm>
            <a:off x="56445" y="2314222"/>
            <a:ext cx="942621" cy="942621"/>
          </a:xfrm>
          <a:prstGeom prst="rect">
            <a:avLst/>
          </a:prstGeom>
          <a:noFill/>
          <a:ln w="50800" cap="flat" cmpd="sng">
            <a:noFill/>
            <a:prstDash val="solid"/>
            <a:miter lim="800000"/>
            <a:headEnd type="none" w="sm" len="sm"/>
            <a:tailEnd type="none" w="sm" len="sm"/>
          </a:ln>
        </p:spPr>
      </p:pic>
      <p:pic>
        <p:nvPicPr>
          <p:cNvPr id="12" name="Picture 67"/>
          <p:cNvPicPr>
            <a:picLocks noChangeAspect="1" noChangeArrowheads="1"/>
          </p:cNvPicPr>
          <p:nvPr/>
        </p:nvPicPr>
        <p:blipFill>
          <a:blip r:embed="rId4" cstate="print"/>
          <a:srcRect/>
          <a:stretch>
            <a:fillRect/>
          </a:stretch>
        </p:blipFill>
        <p:spPr bwMode="auto">
          <a:xfrm>
            <a:off x="3643739" y="4305781"/>
            <a:ext cx="1483352" cy="11365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Rectangle 2"/>
          <p:cNvSpPr txBox="1">
            <a:spLocks noChangeArrowheads="1"/>
          </p:cNvSpPr>
          <p:nvPr/>
        </p:nvSpPr>
        <p:spPr bwMode="auto">
          <a:xfrm>
            <a:off x="160337" y="0"/>
            <a:ext cx="9745663" cy="904875"/>
          </a:xfrm>
          <a:prstGeom prst="rect">
            <a:avLst/>
          </a:prstGeom>
          <a:noFill/>
          <a:ln w="12700">
            <a:noFill/>
            <a:miter lim="800000"/>
            <a:headEnd/>
            <a:tailEnd/>
          </a:ln>
        </p:spPr>
        <p:txBody>
          <a:bodyPr vert="horz" wrap="square" lIns="18000" tIns="0" rIns="0" bIns="43200" numCol="1" anchor="t" anchorCtr="0" compatLnSpc="1">
            <a:prstTxWarp prst="textNoShape">
              <a:avLst/>
            </a:prstTxWarp>
          </a:bodyPr>
          <a:lstStyle/>
          <a:p>
            <a:pPr marL="0" marR="0" lvl="0" indent="0" algn="ctr" defTabSz="92075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mj-cs"/>
              </a:rPr>
              <a:t>          Computational efficiently and simulation architecture</a:t>
            </a:r>
            <a:br>
              <a:rPr kumimoji="0" lang="en-US" sz="2400" b="1" i="0" u="none" strike="noStrike" kern="0" cap="none" spc="0" normalizeH="0" baseline="0" noProof="0" dirty="0" smtClean="0">
                <a:ln>
                  <a:noFill/>
                </a:ln>
                <a:solidFill>
                  <a:schemeClr val="tx2"/>
                </a:solidFill>
                <a:effectLst/>
                <a:uLnTx/>
                <a:uFillTx/>
                <a:latin typeface="+mj-lt"/>
                <a:ea typeface="+mj-ea"/>
                <a:cs typeface="+mj-cs"/>
              </a:rPr>
            </a:br>
            <a:r>
              <a:rPr kumimoji="0" lang="en-GB" sz="2400" b="1" i="0" u="none" strike="noStrike" kern="0" cap="none" spc="0" normalizeH="0" baseline="0" noProof="0" dirty="0" smtClean="0">
                <a:ln>
                  <a:noFill/>
                </a:ln>
                <a:solidFill>
                  <a:schemeClr val="tx2"/>
                </a:solidFill>
                <a:effectLst/>
                <a:uLnTx/>
                <a:uFillTx/>
                <a:latin typeface="+mj-lt"/>
                <a:ea typeface="+mj-ea"/>
                <a:cs typeface="+mj-cs"/>
              </a:rPr>
              <a:t>The GAIA project</a:t>
            </a:r>
            <a:endParaRPr kumimoji="0" lang="en-GB" sz="2400" b="1" i="0" u="none" strike="noStrike" kern="0" cap="none" spc="0" normalizeH="0" baseline="0" noProof="0" dirty="0">
              <a:ln>
                <a:noFill/>
              </a:ln>
              <a:solidFill>
                <a:schemeClr val="tx2"/>
              </a:solidFill>
              <a:effectLst/>
              <a:uLnTx/>
              <a:uFillTx/>
              <a:latin typeface="+mj-lt"/>
              <a:ea typeface="+mj-ea"/>
              <a:cs typeface="+mj-cs"/>
            </a:endParaRPr>
          </a:p>
        </p:txBody>
      </p:sp>
      <p:sp>
        <p:nvSpPr>
          <p:cNvPr id="15" name="Rectangle 14"/>
          <p:cNvSpPr/>
          <p:nvPr/>
        </p:nvSpPr>
        <p:spPr>
          <a:xfrm>
            <a:off x="6503462" y="6117329"/>
            <a:ext cx="2319481" cy="369332"/>
          </a:xfrm>
          <a:prstGeom prst="rect">
            <a:avLst/>
          </a:prstGeom>
        </p:spPr>
        <p:txBody>
          <a:bodyPr wrap="none">
            <a:spAutoFit/>
          </a:bodyPr>
          <a:lstStyle/>
          <a:p>
            <a:pPr marL="342900" indent="-342900" algn="r">
              <a:lnSpc>
                <a:spcPct val="90000"/>
              </a:lnSpc>
              <a:spcBef>
                <a:spcPct val="20000"/>
              </a:spcBef>
            </a:pPr>
            <a:r>
              <a:rPr lang="en-US" sz="2000" dirty="0" smtClean="0">
                <a:solidFill>
                  <a:schemeClr val="tx1">
                    <a:lumMod val="50000"/>
                  </a:schemeClr>
                </a:solidFill>
              </a:rPr>
              <a:t>http://gaia.esa.int/</a:t>
            </a:r>
            <a:endParaRPr lang="en-US" sz="2000" dirty="0">
              <a:solidFill>
                <a:schemeClr val="tx1">
                  <a:lumMod val="50000"/>
                </a:schemeClr>
              </a:solidFill>
            </a:endParaRPr>
          </a:p>
        </p:txBody>
      </p:sp>
      <p:pic>
        <p:nvPicPr>
          <p:cNvPr id="16" name="Picture 4"/>
          <p:cNvPicPr>
            <a:picLocks noChangeAspect="1" noChangeArrowheads="1"/>
          </p:cNvPicPr>
          <p:nvPr/>
        </p:nvPicPr>
        <p:blipFill>
          <a:blip r:embed="rId5" cstate="print"/>
          <a:srcRect/>
          <a:stretch>
            <a:fillRect/>
          </a:stretch>
        </p:blipFill>
        <p:spPr bwMode="auto">
          <a:xfrm>
            <a:off x="5159074" y="1655179"/>
            <a:ext cx="4285868" cy="3816889"/>
          </a:xfrm>
          <a:prstGeom prst="rect">
            <a:avLst/>
          </a:prstGeom>
          <a:noFill/>
          <a:ln w="50800">
            <a:noFill/>
            <a:miter lim="800000"/>
            <a:headEnd type="none" w="sm" len="sm"/>
            <a:tailEnd type="none" w="sm" len="sm"/>
          </a:ln>
          <a:effectLst/>
        </p:spPr>
      </p:pic>
      <p:pic>
        <p:nvPicPr>
          <p:cNvPr id="11" name="Picture 66" descr="D:\Michael\m83.jpg"/>
          <p:cNvPicPr>
            <a:picLocks noChangeAspect="1" noChangeArrowheads="1"/>
          </p:cNvPicPr>
          <p:nvPr/>
        </p:nvPicPr>
        <p:blipFill>
          <a:blip r:embed="rId6" cstate="print"/>
          <a:srcRect b="3999"/>
          <a:stretch>
            <a:fillRect/>
          </a:stretch>
        </p:blipFill>
        <p:spPr bwMode="auto">
          <a:xfrm>
            <a:off x="8428837" y="2743200"/>
            <a:ext cx="1117085" cy="8378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g_v7_integr_visuels">
  <a:themeElements>
    <a:clrScheme name="cg_v7_integr_visuels 2">
      <a:dk1>
        <a:srgbClr val="7F7F7F"/>
      </a:dk1>
      <a:lt1>
        <a:srgbClr val="FFFFFF"/>
      </a:lt1>
      <a:dk2>
        <a:srgbClr val="0099CC"/>
      </a:dk2>
      <a:lt2>
        <a:srgbClr val="000000"/>
      </a:lt2>
      <a:accent1>
        <a:srgbClr val="0099CC"/>
      </a:accent1>
      <a:accent2>
        <a:srgbClr val="FFCCCC"/>
      </a:accent2>
      <a:accent3>
        <a:srgbClr val="FFFFFF"/>
      </a:accent3>
      <a:accent4>
        <a:srgbClr val="6C6C6C"/>
      </a:accent4>
      <a:accent5>
        <a:srgbClr val="AACAE2"/>
      </a:accent5>
      <a:accent6>
        <a:srgbClr val="E7B9B9"/>
      </a:accent6>
      <a:hlink>
        <a:srgbClr val="660066"/>
      </a:hlink>
      <a:folHlink>
        <a:srgbClr val="FF33CC"/>
      </a:folHlink>
    </a:clrScheme>
    <a:fontScheme name="cg_v7_integr_visuel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rgbClr val="00279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99CC"/>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rgbClr val="00279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99CC"/>
            </a:solidFill>
            <a:effectLst/>
            <a:latin typeface="Tahoma" pitchFamily="34" charset="0"/>
          </a:defRPr>
        </a:defPPr>
      </a:lstStyle>
    </a:lnDef>
  </a:objectDefaults>
  <a:extraClrSchemeLst>
    <a:extraClrScheme>
      <a:clrScheme name="cg_v7_integr_visuel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_v7_integr_visuels 2">
        <a:dk1>
          <a:srgbClr val="7F7F7F"/>
        </a:dk1>
        <a:lt1>
          <a:srgbClr val="FFFFFF"/>
        </a:lt1>
        <a:dk2>
          <a:srgbClr val="0099CC"/>
        </a:dk2>
        <a:lt2>
          <a:srgbClr val="000000"/>
        </a:lt2>
        <a:accent1>
          <a:srgbClr val="0099CC"/>
        </a:accent1>
        <a:accent2>
          <a:srgbClr val="FFCCCC"/>
        </a:accent2>
        <a:accent3>
          <a:srgbClr val="FFFFFF"/>
        </a:accent3>
        <a:accent4>
          <a:srgbClr val="6C6C6C"/>
        </a:accent4>
        <a:accent5>
          <a:srgbClr val="AACAE2"/>
        </a:accent5>
        <a:accent6>
          <a:srgbClr val="E7B9B9"/>
        </a:accent6>
        <a:hlink>
          <a:srgbClr val="660066"/>
        </a:hlink>
        <a:folHlink>
          <a:srgbClr val="FF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D:\bgoarant\Mes documents\barbara\rés_annuels05\cg_v7_integr_visuels.ppt</Template>
  <TotalTime>33225</TotalTime>
  <Words>1162</Words>
  <Application>Microsoft Office PowerPoint</Application>
  <PresentationFormat>Format A4 (210 x 297 mm)</PresentationFormat>
  <Paragraphs>234</Paragraphs>
  <Slides>12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Tahoma</vt:lpstr>
      <vt:lpstr>Arial</vt:lpstr>
      <vt:lpstr>Wingdings</vt:lpstr>
      <vt:lpstr>Calibri</vt:lpstr>
      <vt:lpstr>Times New Roman</vt:lpstr>
      <vt:lpstr>Verdana</vt:lpstr>
      <vt:lpstr>DejaVu Sans</vt:lpstr>
      <vt:lpstr>Helvetica Neue</vt:lpstr>
      <vt:lpstr>Trebuchet MS</vt:lpstr>
      <vt:lpstr>cg_v7_integr_visuels</vt:lpstr>
      <vt:lpstr>Integrated Modelling Technology workshop June 8-10, 2011 Cadarache, France</vt:lpstr>
      <vt:lpstr>          Computational efficiently and simulation architecture Motivation: Business &amp; IS objectives</vt:lpstr>
      <vt:lpstr>              Computational efficiently and simulation architecture Motivation: Business &amp; IS objectives</vt:lpstr>
      <vt:lpstr>              Computational efficiently and simulation architecture</vt:lpstr>
      <vt:lpstr> Computational efficiently and simulation architecture Verification &amp; Validation  </vt:lpstr>
      <vt:lpstr>Computational efficiently and simulation architecture </vt:lpstr>
      <vt:lpstr>Computational efficiently and simulation architecture  </vt:lpstr>
      <vt:lpstr>              Computational efficiently and simulation architecture</vt:lpstr>
      <vt:lpstr>Diapositive 9</vt:lpstr>
      <vt:lpstr>Computational efficiently and simulation architecture  GAIA: Primary targeted Architecture</vt:lpstr>
      <vt:lpstr>          Computational efficiently and simulation architecture  GAIA: chosen Architectures</vt:lpstr>
      <vt:lpstr> Questions</vt:lpstr>
    </vt:vector>
  </TitlesOfParts>
  <Manager/>
  <Company>Communication &amp; Systèmes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Sectuer energie </dc:title>
  <dc:subject>charte graphique</dc:subject>
  <dc:creator>VGX</dc:creator>
  <cp:keywords>aéronautique energie industrie</cp:keywords>
  <dc:description>Version Française</dc:description>
  <cp:lastModifiedBy>infogerance</cp:lastModifiedBy>
  <cp:revision>1612</cp:revision>
  <cp:lastPrinted>2008-03-07T11:07:07Z</cp:lastPrinted>
  <dcterms:modified xsi:type="dcterms:W3CDTF">2011-06-07T09:38:17Z</dcterms:modified>
  <cp:category>modèle de document</cp:category>
</cp:coreProperties>
</file>